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56" r:id="rId6"/>
    <p:sldId id="314" r:id="rId7"/>
    <p:sldId id="297" r:id="rId8"/>
    <p:sldId id="316" r:id="rId9"/>
    <p:sldId id="298" r:id="rId10"/>
    <p:sldId id="310" r:id="rId11"/>
    <p:sldId id="311" r:id="rId12"/>
    <p:sldId id="313" r:id="rId13"/>
    <p:sldId id="315" r:id="rId14"/>
    <p:sldId id="299" r:id="rId15"/>
    <p:sldId id="300" r:id="rId16"/>
    <p:sldId id="302" r:id="rId17"/>
    <p:sldId id="312" r:id="rId18"/>
    <p:sldId id="317" r:id="rId19"/>
    <p:sldId id="307" r:id="rId20"/>
    <p:sldId id="304" r:id="rId21"/>
    <p:sldId id="305" r:id="rId22"/>
    <p:sldId id="308" r:id="rId23"/>
    <p:sldId id="258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E4E"/>
    <a:srgbClr val="F8C1D9"/>
    <a:srgbClr val="00859A"/>
    <a:srgbClr val="A50047"/>
    <a:srgbClr val="961A35"/>
    <a:srgbClr val="A5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07C00-8C9F-1519-CA9C-ACF97D3BD1E2}" v="5" dt="2022-01-25T09:49:30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9" autoAdjust="0"/>
    <p:restoredTop sz="86370" autoAdjust="0"/>
  </p:normalViewPr>
  <p:slideViewPr>
    <p:cSldViewPr snapToGrid="0" snapToObjects="1">
      <p:cViewPr varScale="1">
        <p:scale>
          <a:sx n="75" d="100"/>
          <a:sy n="75" d="100"/>
        </p:scale>
        <p:origin x="128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Jiroutová" userId="S::jiroutova@metadisk.cz::d39d589f-f03a-43cd-98ae-15c224a37829" providerId="AD" clId="Web-{2D807C00-8C9F-1519-CA9C-ACF97D3BD1E2}"/>
    <pc:docChg chg="delSld modSld">
      <pc:chgData name="Michaela Jiroutová" userId="S::jiroutova@metadisk.cz::d39d589f-f03a-43cd-98ae-15c224a37829" providerId="AD" clId="Web-{2D807C00-8C9F-1519-CA9C-ACF97D3BD1E2}" dt="2022-01-25T09:49:30.638" v="4"/>
      <pc:docMkLst>
        <pc:docMk/>
      </pc:docMkLst>
      <pc:sldChg chg="del">
        <pc:chgData name="Michaela Jiroutová" userId="S::jiroutova@metadisk.cz::d39d589f-f03a-43cd-98ae-15c224a37829" providerId="AD" clId="Web-{2D807C00-8C9F-1519-CA9C-ACF97D3BD1E2}" dt="2022-01-25T09:40:39.190" v="1"/>
        <pc:sldMkLst>
          <pc:docMk/>
          <pc:sldMk cId="2008168215" sldId="306"/>
        </pc:sldMkLst>
      </pc:sldChg>
      <pc:sldChg chg="modSp addAnim modAnim">
        <pc:chgData name="Michaela Jiroutová" userId="S::jiroutova@metadisk.cz::d39d589f-f03a-43cd-98ae-15c224a37829" providerId="AD" clId="Web-{2D807C00-8C9F-1519-CA9C-ACF97D3BD1E2}" dt="2022-01-25T09:49:30.638" v="4"/>
        <pc:sldMkLst>
          <pc:docMk/>
          <pc:sldMk cId="3035525762" sldId="314"/>
        </pc:sldMkLst>
        <pc:spChg chg="mod">
          <ac:chgData name="Michaela Jiroutová" userId="S::jiroutova@metadisk.cz::d39d589f-f03a-43cd-98ae-15c224a37829" providerId="AD" clId="Web-{2D807C00-8C9F-1519-CA9C-ACF97D3BD1E2}" dt="2022-01-25T09:40:08.284" v="0" actId="20577"/>
          <ac:spMkLst>
            <pc:docMk/>
            <pc:sldMk cId="3035525762" sldId="31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CF7AC0F-CDB1-2A4B-9E37-E421B3F04A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EA4A092-A1C3-B544-8996-E2BED9DE86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B0E6D-664F-F647-B8CA-BD0E40008451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01CB16-BE0A-A541-923D-7D1A99B35C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E70D9-8EFB-B148-BDAF-AF8044B5FD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56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CFB72-A787-814B-B44E-D27946A08119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AC62F-3D15-EA42-8740-F546D861CC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62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AC62F-3D15-EA42-8740-F546D861CC6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03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https://cloud.meta-ops.eu/wp-content/uploads/2021/04/infosheet-cizinci-mimo-system-ss-2021.pdf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AC62F-3D15-EA42-8740-F546D861CC6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0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AC62F-3D15-EA42-8740-F546D861CC6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307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AC62F-3D15-EA42-8740-F546D861CC6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84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AC62F-3D15-EA42-8740-F546D861CC6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038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AC62F-3D15-EA42-8740-F546D861CC6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910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AC62F-3D15-EA42-8740-F546D861CC6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00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0">
            <a:extLst>
              <a:ext uri="{FF2B5EF4-FFF2-40B4-BE49-F238E27FC236}">
                <a16:creationId xmlns:a16="http://schemas.microsoft.com/office/drawing/2014/main" id="{7A4DE28D-41A6-D14E-937F-21670C87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75" y="976704"/>
            <a:ext cx="11329596" cy="7495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u="none"/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31A18E68-6BC0-B749-A6F4-FB7C724C042E}"/>
              </a:ext>
            </a:extLst>
          </p:cNvPr>
          <p:cNvCxnSpPr/>
          <p:nvPr userDrawn="1"/>
        </p:nvCxnSpPr>
        <p:spPr>
          <a:xfrm>
            <a:off x="567489" y="856648"/>
            <a:ext cx="8258476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ástupný symbol pro obsah 2">
            <a:extLst>
              <a:ext uri="{FF2B5EF4-FFF2-40B4-BE49-F238E27FC236}">
                <a16:creationId xmlns:a16="http://schemas.microsoft.com/office/drawing/2014/main" id="{F764DDE7-D56B-0B46-8985-181EA4B693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681" y="2138291"/>
            <a:ext cx="6173166" cy="32217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laborer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ferchiciet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ducimus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laccus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moluptatisim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atemolu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ptionsequam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esecto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enienduntiae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 as et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facestia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voluptatur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asitiossit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volene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tiatque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 anto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hitiscia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  <a:endParaRPr lang="cs-CZ" sz="2100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100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F02345A-88F8-6E49-9F3E-B6FC592BE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45150"/>
            <a:ext cx="12192000" cy="12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4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ílé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A8572E6-20D1-1C45-BE4F-E1EDAAABB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81" y="1836215"/>
            <a:ext cx="9492350" cy="3481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laborer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ferchiciet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ducimus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laccus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moluptatisim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atemolu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ptionsequam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alibusam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esecto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enienduntiae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 as et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facestia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voluptatur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asitiossit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volene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tiatque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 anto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hitiscia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undios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modicium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enestotata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eumquiaepero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comnimus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Itaernata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faceate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nduntiu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riosam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b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Igeni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volest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odignam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volendia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ne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eossequam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sim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denissunt.Lesseque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vellecea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omnienda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ipsuntis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ullibus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apelessin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nimus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evenditis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re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nienditio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opremporepere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 sed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si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renimenesti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occum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cs-CZ" sz="2100" dirty="0">
                <a:solidFill>
                  <a:srgbClr val="008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as.</a:t>
            </a:r>
          </a:p>
          <a:p>
            <a:pPr marL="0" indent="0">
              <a:buNone/>
            </a:pPr>
            <a:endParaRPr lang="cs-CZ" sz="2100" dirty="0">
              <a:solidFill>
                <a:srgbClr val="008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8EA77321-99ED-D24E-B451-B4FDD47C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74" y="352635"/>
            <a:ext cx="11423725" cy="1458119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02345A-88F8-6E49-9F3E-B6FC592BE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41975"/>
            <a:ext cx="12192000" cy="12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4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vné pozad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02345A-88F8-6E49-9F3E-B6FC592BE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41975"/>
            <a:ext cx="12192000" cy="12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46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B57E5-2873-FD4B-9B26-9D6211B1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8F4579-C1BB-D94C-ABE9-AE3DF1BBA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6060C6-6D75-904A-A1FA-4E5E1999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BDB-5A61-8943-A6DD-77AA39B8B237}" type="datetime1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144111-B8AA-3A44-8CF8-39116036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1494" y="5781546"/>
            <a:ext cx="12236325" cy="108578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CD8FBB-2EA6-D342-BB60-B8478A82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5211-F061-9A4C-8D88-FF2AE5101D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13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E4C8F94-3EB3-CA4A-88BC-CA0F23B19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475" y="1839072"/>
            <a:ext cx="9547861" cy="348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25AFDF-0BFC-CB42-9256-93C06A57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75" y="352635"/>
            <a:ext cx="10957560" cy="14581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67EC16F-55C2-784C-82A8-AC6F27079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5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900" b="1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zelenypruh.cz/reseni-inkluze-zaku-s-odlisnym-materskym-jazykem-na-akademii-remesel-praha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meta-ops.eu/publikace/gramaticka-prirucka/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ceskylevouzad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kluzivniskola.cz/cdj-ucebnice-mladez-dospeli" TargetMode="External"/><Relationship Id="rId5" Type="http://schemas.openxmlformats.org/officeDocument/2006/relationships/hyperlink" Target="https://czechitup.upol.cz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www.czechstepbystep.cz/materialy/cesky-krok-za-krokem-1-materialy" TargetMode="Externa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kluzivniskola.cz/stanovisko-msmt-k-nahrade-druheho-ciziho-jazyka-k-asistentovi-pedagoga-0/" TargetMode="External"/><Relationship Id="rId2" Type="http://schemas.openxmlformats.org/officeDocument/2006/relationships/hyperlink" Target="https://www.inkluzivniskola.cz/node/389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izinci.npi.cz/tlumoceni-a-preklady/" TargetMode="External"/><Relationship Id="rId7" Type="http://schemas.openxmlformats.org/officeDocument/2006/relationships/hyperlink" Target="https://meta-ops.eu/prakticky-radce/informac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kluzivniskola.cz/informace-pro-rodice-jazykove-verze" TargetMode="External"/><Relationship Id="rId5" Type="http://schemas.openxmlformats.org/officeDocument/2006/relationships/hyperlink" Target="http://www.nuv.cz/t/formulare?lang=1" TargetMode="External"/><Relationship Id="rId4" Type="http://schemas.openxmlformats.org/officeDocument/2006/relationships/hyperlink" Target="https://cizinci.npi.cz/tlumoceni-a-preklady/preklady-ppp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inkluzivniskola.cz/doporuceni-k-maturitni-zkous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kouska.cermat.cz/menu/zaverecna-zkouska-pro-zaky-se-sv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zkouska.cermat.cz/menu/zaverecna-zkouska-pro-zaky-se-svp/postup-skoly-pri-zajisteni-zaverecne-zkousky-u-zaka-s-podpurnymi-opatrenim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kluzivniskola.cz/informace-pro-ppp" TargetMode="External"/><Relationship Id="rId2" Type="http://schemas.openxmlformats.org/officeDocument/2006/relationships/hyperlink" Target="https://inkluzivniskola.cz/tema/?stupen_skoly%5B%5D=stredni-skol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meta-ops.eu/cizinci/kurzy-cestiny/" TargetMode="External"/><Relationship Id="rId4" Type="http://schemas.openxmlformats.org/officeDocument/2006/relationships/hyperlink" Target="https://inkluzivniskola.cz/akc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jiroutova@meta-ops.cz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inkluzivniskola.cz/metodika-msmt-pro-poskytovani-podpurnych-opatreni-zakum-s-omj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kluzivniskola.cz/metodika-msmt-pro-poskytovani-podpurnych-opatreni-zakum-s-omj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kluzivniskola.cz/informace-k-prijimaci-zkousce-z-cjl-osob-pobyvajicich-v-dlouhodobe-v-zahranici-msm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AA67DD-71CF-9141-9F80-5EC064AD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8" y="972153"/>
            <a:ext cx="11364473" cy="2353851"/>
          </a:xfrm>
        </p:spPr>
        <p:txBody>
          <a:bodyPr anchor="t" anchorCtr="0">
            <a:normAutofit/>
          </a:bodyPr>
          <a:lstStyle/>
          <a:p>
            <a:pPr algn="l"/>
            <a:r>
              <a:rPr lang="cs-CZ" sz="4200" b="1" dirty="0">
                <a:latin typeface="Arial" panose="020B0604020202020204" pitchFamily="34" charset="0"/>
                <a:cs typeface="Arial" panose="020B0604020202020204" pitchFamily="34" charset="0"/>
              </a:rPr>
              <a:t>Setkání PPP</a:t>
            </a:r>
            <a:br>
              <a:rPr lang="cs-CZ" sz="4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Podpora žáků s OMJ na SŠ</a:t>
            </a:r>
            <a:endParaRPr lang="cs-CZ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11CE8A-F6C3-BE4B-87B0-4179F1C82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90" y="5215095"/>
            <a:ext cx="6190457" cy="5727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Mgr. Michaela Jiroutová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0B3D247-CB57-034D-B636-BEC876B8F081}"/>
              </a:ext>
            </a:extLst>
          </p:cNvPr>
          <p:cNvCxnSpPr/>
          <p:nvPr/>
        </p:nvCxnSpPr>
        <p:spPr>
          <a:xfrm>
            <a:off x="567489" y="856648"/>
            <a:ext cx="8258476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16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1" y="237242"/>
            <a:ext cx="3949919" cy="5399884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ČDJ (úprava obsahu)</a:t>
            </a:r>
          </a:p>
          <a:p>
            <a:endParaRPr lang="cs-CZ" dirty="0"/>
          </a:p>
          <a:p>
            <a:r>
              <a:rPr lang="cs-CZ" dirty="0"/>
              <a:t>Z jakých důvodů je číslo </a:t>
            </a:r>
          </a:p>
          <a:p>
            <a:r>
              <a:rPr lang="cs-CZ" dirty="0"/>
              <a:t>na SŠ tak nízké? </a:t>
            </a:r>
          </a:p>
          <a:p>
            <a:endParaRPr lang="cs-CZ" dirty="0"/>
          </a:p>
          <a:p>
            <a:r>
              <a:rPr lang="cs-CZ" dirty="0"/>
              <a:t>Jak ČDJ zavést organizačně?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Co učit v rámci ČDJ na SŠ?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Propojování ČDJ a ČJL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Připravujeme vzdělávací obsah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105" y="754151"/>
            <a:ext cx="7268589" cy="456311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6" name="Ovál 5"/>
          <p:cNvSpPr/>
          <p:nvPr/>
        </p:nvSpPr>
        <p:spPr>
          <a:xfrm>
            <a:off x="10621108" y="4160018"/>
            <a:ext cx="1166586" cy="1157245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Průzkum, Hlasování, Tužka, Ikona, Zaškrtávací Políč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71" y="2676154"/>
            <a:ext cx="1151521" cy="10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9681" y="5818890"/>
            <a:ext cx="9910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ČDJ v rámci ŠVP – DOBRÁ PRAXE:</a:t>
            </a:r>
          </a:p>
          <a:p>
            <a:r>
              <a:rPr lang="cs-CZ" sz="1600" dirty="0">
                <a:hlinkClick r:id="rId5"/>
              </a:rPr>
              <a:t>https://www.zelenypruh.cz/reseni-inkluze-zaku-s-odlisnym-materskym-jazykem-na-akademii-remesel-praha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8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371788"/>
            <a:ext cx="11417519" cy="5184949"/>
          </a:xfrm>
        </p:spPr>
        <p:txBody>
          <a:bodyPr>
            <a:normAutofit fontScale="77500" lnSpcReduction="20000"/>
          </a:bodyPr>
          <a:lstStyle/>
          <a:p>
            <a:r>
              <a:rPr lang="cs-CZ" sz="2600" u="sng" dirty="0"/>
              <a:t>Učebnice ČDJ </a:t>
            </a:r>
          </a:p>
          <a:p>
            <a:endParaRPr lang="cs-CZ" dirty="0"/>
          </a:p>
          <a:p>
            <a:r>
              <a:rPr lang="cs-CZ" u="sng" dirty="0">
                <a:solidFill>
                  <a:schemeClr val="tx2"/>
                </a:solidFill>
              </a:rPr>
              <a:t>Začátečníci: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META: Levou zadní 1: Čeština jako druhý jazyk</a:t>
            </a:r>
            <a:r>
              <a:rPr lang="cs-CZ" dirty="0"/>
              <a:t>  </a:t>
            </a:r>
            <a:r>
              <a:rPr lang="cs-CZ" dirty="0">
                <a:hlinkClick r:id="rId2"/>
              </a:rPr>
              <a:t>https://ceskylevouzadni.cz/</a:t>
            </a:r>
            <a:r>
              <a:rPr lang="cs-CZ" dirty="0"/>
              <a:t>  </a:t>
            </a:r>
          </a:p>
          <a:p>
            <a:r>
              <a:rPr lang="cs-CZ" dirty="0"/>
              <a:t>	Učebnice, pracovní sešit, mobilní aplikace zdarma, manuály, poslechy, </a:t>
            </a:r>
            <a:r>
              <a:rPr lang="cs-CZ" dirty="0">
                <a:hlinkClick r:id="rId3"/>
              </a:rPr>
              <a:t>gramatická příručka </a:t>
            </a:r>
            <a:endParaRPr lang="cs-CZ" dirty="0"/>
          </a:p>
          <a:p>
            <a:r>
              <a:rPr lang="cs-CZ" dirty="0"/>
              <a:t>	Učebnice pro úroveň </a:t>
            </a:r>
            <a:r>
              <a:rPr lang="cs-CZ" b="1" dirty="0"/>
              <a:t>A1-A2</a:t>
            </a:r>
            <a:r>
              <a:rPr lang="cs-CZ" dirty="0"/>
              <a:t> byla speciálně navržená pro věkovou kategorii 14-18 let, tematicky přizpůsobená </a:t>
            </a:r>
          </a:p>
          <a:p>
            <a:r>
              <a:rPr lang="cs-CZ" dirty="0"/>
              <a:t>	tomu, aby byl žák co nejdříve schopen fungovat v české škole.</a:t>
            </a:r>
          </a:p>
          <a:p>
            <a:endParaRPr lang="cs-CZ" dirty="0"/>
          </a:p>
          <a:p>
            <a:r>
              <a:rPr lang="cs-CZ" u="sng" dirty="0">
                <a:solidFill>
                  <a:schemeClr val="tx2"/>
                </a:solidFill>
              </a:rPr>
              <a:t>Mírně pokročilí: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Holá, L.: Česky krok za krokem 1 (A1-A2) a 2 (B1) </a:t>
            </a:r>
            <a:r>
              <a:rPr lang="cs-CZ" dirty="0"/>
              <a:t>+ Pracovní sešity </a:t>
            </a:r>
          </a:p>
          <a:p>
            <a:r>
              <a:rPr lang="cs-CZ" dirty="0"/>
              <a:t>	Komplexní učebnice, ve které žák rozvíjí základní řečové dovednosti na úrovni A1-A2. Manuál pro učitele </a:t>
            </a:r>
            <a:r>
              <a:rPr lang="cs-CZ" u="sng" dirty="0">
                <a:hlinkClick r:id="rId4"/>
              </a:rPr>
              <a:t>online</a:t>
            </a:r>
            <a:r>
              <a:rPr lang="cs-CZ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err="1"/>
              <a:t>Boccou</a:t>
            </a:r>
            <a:r>
              <a:rPr lang="cs-CZ" b="1" dirty="0"/>
              <a:t> </a:t>
            </a:r>
            <a:r>
              <a:rPr lang="cs-CZ" b="1" dirty="0" err="1"/>
              <a:t>Kestřánková</a:t>
            </a:r>
            <a:r>
              <a:rPr lang="cs-CZ" b="1" dirty="0"/>
              <a:t>, M. a kol.: Čeština pro cizince A1 a A2, B1, B2: </a:t>
            </a:r>
            <a:r>
              <a:rPr lang="cs-CZ" dirty="0"/>
              <a:t>učebnice a cvičebnice</a:t>
            </a:r>
          </a:p>
          <a:p>
            <a:r>
              <a:rPr lang="cs-CZ" dirty="0"/>
              <a:t>	Komplexní učebnice, ve které žák rozvíjí základní řečové dovednosti, ale prostřednictvím videoukázek rovněž 	sociokulturní kompetenci. Důraz je rovněž kladen na správnou výslovnost.</a:t>
            </a:r>
          </a:p>
          <a:p>
            <a:r>
              <a:rPr lang="cs-CZ" u="sng" dirty="0">
                <a:solidFill>
                  <a:schemeClr val="tx2"/>
                </a:solidFill>
              </a:rPr>
              <a:t>Pokročilí</a:t>
            </a:r>
            <a:r>
              <a:rPr lang="cs-CZ" dirty="0">
                <a:solidFill>
                  <a:schemeClr val="tx2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UPOL: Czech </a:t>
            </a:r>
            <a:r>
              <a:rPr lang="cs-CZ" b="1" dirty="0" err="1"/>
              <a:t>it</a:t>
            </a:r>
            <a:r>
              <a:rPr lang="cs-CZ" b="1" dirty="0"/>
              <a:t> Up! </a:t>
            </a:r>
            <a:r>
              <a:rPr lang="cs-CZ" dirty="0"/>
              <a:t>Učebnice a pracovního sešitu pro úroveň B2, C1 (nově také A1) </a:t>
            </a:r>
            <a:r>
              <a:rPr lang="cs-CZ" dirty="0">
                <a:hlinkClick r:id="rId5"/>
              </a:rPr>
              <a:t>https://czechitup.upol.cz/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9680" y="5908864"/>
            <a:ext cx="87286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hlinkClick r:id="rId6"/>
              </a:rPr>
              <a:t>https://www.inkluzivniskola.cz/cdj-ucebnice-mladez-dospeli</a:t>
            </a:r>
            <a:r>
              <a:rPr lang="cs-CZ" sz="1400" dirty="0"/>
              <a:t> </a:t>
            </a:r>
          </a:p>
        </p:txBody>
      </p:sp>
      <p:pic>
        <p:nvPicPr>
          <p:cNvPr id="1028" name="Picture 4" descr="META učebnice Levou zadní 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555" y="371788"/>
            <a:ext cx="11620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Česky krok za krokem 1 anglicky + 2 CD - 9788074701290 od Akropol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749" y="2374873"/>
            <a:ext cx="914952" cy="125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estřánková Marie: Čeština pro cizince B2 | MALL.C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181" y="2374873"/>
            <a:ext cx="933251" cy="125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zech it U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707" y="4478402"/>
            <a:ext cx="1247293" cy="1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341644"/>
            <a:ext cx="11722320" cy="5215093"/>
          </a:xfrm>
        </p:spPr>
        <p:txBody>
          <a:bodyPr>
            <a:normAutofit/>
          </a:bodyPr>
          <a:lstStyle/>
          <a:p>
            <a:r>
              <a:rPr lang="cs-CZ" u="sng" dirty="0"/>
              <a:t>Prodloužení vzdělávání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3. stupeň PO </a:t>
            </a:r>
          </a:p>
          <a:p>
            <a:pPr algn="just"/>
            <a:r>
              <a:rPr lang="cs-CZ" dirty="0"/>
              <a:t>„</a:t>
            </a:r>
            <a:r>
              <a:rPr lang="cs-CZ" i="1" dirty="0"/>
              <a:t>Pokud to speciální vzdělávací potřeby vyžadují (zejména u žáků z odlišného kulturního prostředí nebo žijících v odlišných životních podmínkách), je možné v případě potřeby prodloužit délku základního, středního a vyššího odborného vzdělávání o 1 rok.</a:t>
            </a:r>
            <a:r>
              <a:rPr lang="cs-CZ" dirty="0"/>
              <a:t>“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Pro koho je vhodné?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 žáky, kteří po příjezdu do ČR nastoupili do </a:t>
            </a:r>
            <a:r>
              <a:rPr lang="cs-CZ" b="1" dirty="0"/>
              <a:t>9. ročníku ZŠ </a:t>
            </a:r>
            <a:r>
              <a:rPr lang="cs-CZ" dirty="0"/>
              <a:t>a z důvodu jazykové neznalosti ve studiu selhávají.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Žáci 1. roč. SŠ </a:t>
            </a:r>
            <a:r>
              <a:rPr lang="cs-CZ" dirty="0"/>
              <a:t>bez znalosti či s nedostatečnou znalostí jazyka, kteří ve studiu selhávají </a:t>
            </a:r>
          </a:p>
          <a:p>
            <a:r>
              <a:rPr lang="cs-CZ" dirty="0"/>
              <a:t>(byli na SŠ přijati bez zohlednění výsledků jednotných přijímacích zkoušek - ve druhém či dalším kole na maturitní obory, s odpuštěním jednotné zkoušky z ČJL, dále na učební obory apod.)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89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1" y="633046"/>
            <a:ext cx="11397422" cy="4684217"/>
          </a:xfrm>
        </p:spPr>
        <p:txBody>
          <a:bodyPr/>
          <a:lstStyle/>
          <a:p>
            <a:r>
              <a:rPr lang="cs-CZ" u="sng" dirty="0"/>
              <a:t>Prodloužení vzdělávání – JAK? </a:t>
            </a:r>
          </a:p>
          <a:p>
            <a:r>
              <a:rPr lang="cs-CZ" dirty="0"/>
              <a:t>Dle vyjádření MŠMT existují v souladu s platnou legislativou 2 základní postupy, které jsou aplikovány dle doporučení školského poradenského zařízení a odborného lékaře: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žák dle individuálního vzdělávacího plánu (dále IVP) navštěvuje některé předměty a z některých je uvolněn, takže na vysvědčení je kombinace klasifikace a nehodnocen</a:t>
            </a:r>
            <a:r>
              <a:rPr lang="cs-CZ" sz="2000" dirty="0"/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žák si osvojuje výstupy vzdělávacích předmětů dle IVP a je plně klasifikován na vysvědčení. Na vysvědčení se pak uvádí, že žák není způsobilý postoupit do dalšího ročníku.</a:t>
            </a:r>
            <a:endParaRPr lang="cs-CZ" sz="2000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Nutnost probrat možnost prodloužení s rodiči a žákem (tlumočníkem), školou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Během prodloužení nutná podpora v ČDJ, i v předmětech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79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1" y="1045029"/>
            <a:ext cx="11417518" cy="4272234"/>
          </a:xfrm>
        </p:spPr>
        <p:txBody>
          <a:bodyPr/>
          <a:lstStyle/>
          <a:p>
            <a:r>
              <a:rPr lang="cs-CZ" u="sng" dirty="0"/>
              <a:t>Asistent pedagoga </a:t>
            </a:r>
          </a:p>
          <a:p>
            <a:pPr marL="342900" indent="-342900">
              <a:buFontTx/>
              <a:buChar char="-"/>
            </a:pPr>
            <a:r>
              <a:rPr lang="cs-CZ" dirty="0"/>
              <a:t>MŠMT potvrzuje možnost využívat asistenta pedagoga pro žáky s neznalostí češtiny bez dalších speciálně-vzdělávacích potřeb ve 3. stupni podpůrných opatření.</a:t>
            </a:r>
          </a:p>
          <a:p>
            <a:pPr marL="342900" indent="-342900">
              <a:buFontTx/>
              <a:buChar char="-"/>
            </a:pPr>
            <a:r>
              <a:rPr lang="cs-CZ" dirty="0">
                <a:hlinkClick r:id="rId2"/>
              </a:rPr>
              <a:t>Stanovisko MŠMT: </a:t>
            </a:r>
            <a:r>
              <a:rPr lang="cs-CZ" dirty="0">
                <a:hlinkClick r:id="rId3"/>
              </a:rPr>
              <a:t>https://inkluzivniskola.cz/stanovisko-msmt-k-nahrade-druheho-ciziho-jazyka-k-asistentovi-pedagoga-0/</a:t>
            </a:r>
            <a:r>
              <a:rPr lang="cs-CZ" dirty="0"/>
              <a:t>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3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1125414"/>
            <a:ext cx="11306988" cy="47227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Tlumočení a překlady zdarma NPI ČR </a:t>
            </a:r>
            <a:r>
              <a:rPr lang="cs-CZ" dirty="0">
                <a:hlinkClick r:id="rId3"/>
              </a:rPr>
              <a:t>https://cizinci.npi.cz/tlumoceni-a-preklady/</a:t>
            </a:r>
            <a:r>
              <a:rPr lang="cs-CZ" dirty="0"/>
              <a:t> 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u="sng" dirty="0"/>
              <a:t>Hotové překlady: </a:t>
            </a:r>
          </a:p>
          <a:p>
            <a:pPr marL="1028700" lvl="1" indent="-342900"/>
            <a:r>
              <a:rPr lang="cs-CZ" sz="2000" b="1" dirty="0"/>
              <a:t>Překlady pro PPP </a:t>
            </a:r>
            <a:r>
              <a:rPr lang="cs-CZ" sz="2000" dirty="0">
                <a:hlinkClick r:id="rId4"/>
              </a:rPr>
              <a:t>https://cizinci.npi.cz/tlumoceni-a-preklady/preklady-ppp/</a:t>
            </a:r>
            <a:r>
              <a:rPr lang="cs-CZ" sz="2000" dirty="0"/>
              <a:t> (17 jazyků)</a:t>
            </a:r>
          </a:p>
          <a:p>
            <a:pPr marL="1028700" lvl="1" indent="-342900"/>
            <a:r>
              <a:rPr lang="cs-CZ" sz="2000" b="1" dirty="0"/>
              <a:t>Letáky a formuláře pro PPP </a:t>
            </a:r>
            <a:r>
              <a:rPr lang="cs-CZ" sz="2000" dirty="0">
                <a:hlinkClick r:id="rId5"/>
              </a:rPr>
              <a:t>http://www.nuv.cz/t/formulare?lang=1</a:t>
            </a:r>
            <a:r>
              <a:rPr lang="cs-CZ" sz="2000" dirty="0"/>
              <a:t> </a:t>
            </a:r>
          </a:p>
          <a:p>
            <a:pPr lvl="1" indent="0">
              <a:buNone/>
            </a:pPr>
            <a:endParaRPr lang="cs-CZ" sz="2000" dirty="0"/>
          </a:p>
          <a:p>
            <a:pPr marL="1028700" lvl="1" indent="-342900"/>
            <a:r>
              <a:rPr lang="cs-CZ" sz="2000" b="1" dirty="0"/>
              <a:t>Formuláře a dokumenty pro školy</a:t>
            </a:r>
            <a:r>
              <a:rPr lang="cs-CZ" sz="2000" dirty="0"/>
              <a:t>: </a:t>
            </a:r>
            <a:r>
              <a:rPr lang="cs-CZ" sz="2000" dirty="0">
                <a:hlinkClick r:id="rId6"/>
              </a:rPr>
              <a:t>https://www.inkluzivniskola.cz/informace-pro-rodice-jazykove-verze</a:t>
            </a:r>
            <a:r>
              <a:rPr lang="cs-CZ" sz="2000" dirty="0"/>
              <a:t> (+ materiál Jak může být podpořeno vaše dítě ve vzdělávání?)</a:t>
            </a:r>
          </a:p>
          <a:p>
            <a:pPr marL="1028700" lvl="1" indent="-342900"/>
            <a:endParaRPr lang="cs-CZ" sz="2000" b="1" dirty="0"/>
          </a:p>
          <a:p>
            <a:pPr marL="1028700" lvl="1" indent="-342900"/>
            <a:r>
              <a:rPr lang="cs-CZ" sz="2000" b="1" dirty="0"/>
              <a:t>Praktický rádce pro rodiče</a:t>
            </a:r>
            <a:r>
              <a:rPr lang="cs-CZ" sz="2000" dirty="0"/>
              <a:t>: </a:t>
            </a:r>
          </a:p>
          <a:p>
            <a:pPr lvl="1" indent="0">
              <a:buNone/>
            </a:pPr>
            <a:r>
              <a:rPr lang="cs-CZ" sz="2000" dirty="0"/>
              <a:t>	 </a:t>
            </a:r>
            <a:r>
              <a:rPr lang="cs-CZ" sz="2000" dirty="0">
                <a:hlinkClick r:id="rId7"/>
              </a:rPr>
              <a:t>https://meta-ops.eu/prakticky-radce/informace/</a:t>
            </a:r>
            <a:r>
              <a:rPr lang="cs-CZ" sz="2000" dirty="0"/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6"/>
            <a:ext cx="11423725" cy="652200"/>
          </a:xfrm>
        </p:spPr>
        <p:txBody>
          <a:bodyPr/>
          <a:lstStyle/>
          <a:p>
            <a:r>
              <a:rPr lang="cs-CZ" dirty="0"/>
              <a:t>Tlumočení a překlady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8"/>
          <a:srcRect b="42935"/>
          <a:stretch/>
        </p:blipFill>
        <p:spPr>
          <a:xfrm>
            <a:off x="7293526" y="4061873"/>
            <a:ext cx="4774543" cy="26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1" y="1105320"/>
            <a:ext cx="9136538" cy="2120201"/>
          </a:xfrm>
        </p:spPr>
        <p:txBody>
          <a:bodyPr>
            <a:normAutofit fontScale="92500"/>
          </a:bodyPr>
          <a:lstStyle/>
          <a:p>
            <a:r>
              <a:rPr lang="cs-CZ" u="sng" dirty="0">
                <a:hlinkClick r:id="rId2"/>
              </a:rPr>
              <a:t>A) </a:t>
            </a:r>
            <a:r>
              <a:rPr lang="cs-CZ" u="sng" dirty="0"/>
              <a:t>Zákonné úpravy: § 20 odst. 4 ŠZ</a:t>
            </a:r>
          </a:p>
          <a:p>
            <a:pPr algn="just"/>
            <a:r>
              <a:rPr lang="cs-CZ" sz="1900" i="1" dirty="0"/>
              <a:t>„Osoby, které se vzdělávaly </a:t>
            </a:r>
            <a:r>
              <a:rPr lang="cs-CZ" sz="1900" b="1" i="1" dirty="0"/>
              <a:t>alespoň 4 roky v předcházejících 8 letech</a:t>
            </a:r>
            <a:r>
              <a:rPr lang="cs-CZ" sz="1900" i="1" dirty="0"/>
              <a:t> před příslušnou zkouškou </a:t>
            </a:r>
            <a:r>
              <a:rPr lang="cs-CZ" sz="1900" b="1" i="1" dirty="0"/>
              <a:t>ve škole mimo území České republiky</a:t>
            </a:r>
            <a:r>
              <a:rPr lang="cs-CZ" sz="1900" i="1" dirty="0"/>
              <a:t>, mají právo na úpravu podmínek a způsobu konání zkoušky ze zkušebního předmětu český jazyk a literatura u společné části maturitní zkoušky tak, aby byla zachována rovnost přístupu ke vzdělání.“ </a:t>
            </a:r>
            <a:endParaRPr lang="cs-CZ" sz="1900" dirty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b="1" dirty="0"/>
              <a:t>BEZ</a:t>
            </a:r>
            <a:r>
              <a:rPr lang="cs-CZ" sz="1900" dirty="0"/>
              <a:t> doporučení PPP, žádost (v rámci přihlášky k MZ) </a:t>
            </a:r>
            <a:r>
              <a:rPr lang="cs-CZ" sz="1900" dirty="0">
                <a:sym typeface="Wingdings" panose="05000000000000000000" pitchFamily="2" charset="2"/>
              </a:rPr>
              <a:t> čas, slovník(y)</a:t>
            </a:r>
            <a:endParaRPr lang="cs-CZ" sz="19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6"/>
            <a:ext cx="11423725" cy="752684"/>
          </a:xfrm>
        </p:spPr>
        <p:txBody>
          <a:bodyPr/>
          <a:lstStyle/>
          <a:p>
            <a:r>
              <a:rPr lang="cs-CZ" dirty="0"/>
              <a:t>Maturitní zkoušky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697165" y="793572"/>
            <a:ext cx="2280980" cy="1889866"/>
            <a:chOff x="3597310" y="0"/>
            <a:chExt cx="2280980" cy="1889866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3"/>
            <a:srcRect t="4354"/>
            <a:stretch/>
          </p:blipFill>
          <p:spPr>
            <a:xfrm>
              <a:off x="3688256" y="30143"/>
              <a:ext cx="2190034" cy="1859723"/>
            </a:xfrm>
            <a:prstGeom prst="rect">
              <a:avLst/>
            </a:prstGeom>
          </p:spPr>
        </p:pic>
        <p:sp>
          <p:nvSpPr>
            <p:cNvPr id="7" name="Obdélník 6"/>
            <p:cNvSpPr/>
            <p:nvPr/>
          </p:nvSpPr>
          <p:spPr>
            <a:xfrm>
              <a:off x="3597310" y="0"/>
              <a:ext cx="261257" cy="190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Obdélník 8"/>
          <p:cNvSpPr/>
          <p:nvPr/>
        </p:nvSpPr>
        <p:spPr>
          <a:xfrm>
            <a:off x="463474" y="3279056"/>
            <a:ext cx="11614646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900" u="sng" dirty="0"/>
              <a:t>B) Ostatní?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MŠMT: “</a:t>
            </a:r>
            <a:r>
              <a:rPr lang="cs-CZ" sz="1900" i="1" dirty="0"/>
              <a:t>Pouhá neznalost českého vyučovacího jazyka skutečně není důvodem pro úlevy u maturitní zkoušky…“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i="1" dirty="0"/>
              <a:t>VS. podpůrná opatření spočívají podle § 16 odst. 2 písm. c) školského zákona také v </a:t>
            </a:r>
            <a:r>
              <a:rPr lang="cs-CZ" sz="1900" i="1" u="sng" dirty="0"/>
              <a:t>úpravě podmínek ukončování vzdělávání</a:t>
            </a:r>
            <a:r>
              <a:rPr lang="cs-CZ" sz="1900" i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Nemá žák s OMJ náhodou i další speciální vzdělávací potřeby (SPU)?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900" dirty="0"/>
          </a:p>
          <a:p>
            <a:r>
              <a:rPr lang="cs-CZ" sz="1900" dirty="0">
                <a:hlinkClick r:id="rId2"/>
              </a:rPr>
              <a:t>https://www.inkluzivniskola.cz/doporuceni-k-maturitni-zkousce</a:t>
            </a:r>
            <a:r>
              <a:rPr lang="cs-CZ" sz="1900" dirty="0"/>
              <a:t>  </a:t>
            </a:r>
          </a:p>
        </p:txBody>
      </p:sp>
      <p:pic>
        <p:nvPicPr>
          <p:cNvPr id="10" name="Picture 2" descr="Průzkum, Hlasování, Tužka, Ikona, Zaškrtávací Políč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953" y="4644284"/>
            <a:ext cx="1151521" cy="10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0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1024932"/>
            <a:ext cx="11722319" cy="481316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Jednotná zadání, která se připravují pro každý obor s výučním listem.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Žádné automatické zákonné úpravy pro žáky s OMJ.</a:t>
            </a:r>
          </a:p>
          <a:p>
            <a:pPr algn="just"/>
            <a:r>
              <a:rPr lang="cs-CZ" i="1" dirty="0">
                <a:solidFill>
                  <a:schemeClr val="tx2"/>
                </a:solidFill>
              </a:rPr>
              <a:t>„Ředitel školy umožní žákovi, </a:t>
            </a:r>
            <a:r>
              <a:rPr lang="cs-CZ" i="1" u="sng" dirty="0">
                <a:solidFill>
                  <a:schemeClr val="tx2"/>
                </a:solidFill>
              </a:rPr>
              <a:t>u kterého byla v průběhu vzdělávání uplatňována podpůrná opatření druhého (třetího) stupně</a:t>
            </a:r>
            <a:r>
              <a:rPr lang="cs-CZ" i="1" dirty="0">
                <a:solidFill>
                  <a:schemeClr val="tx2"/>
                </a:solidFill>
              </a:rPr>
              <a:t>, aby byla zohledněna i v průběhu konání praktické a teoretické zkoušky na základě doporučení školského poradenského zařízení (ŠPZ).“ 					</a:t>
            </a:r>
            <a:r>
              <a:rPr lang="cs-CZ" i="1" dirty="0"/>
              <a:t>příloha 1 </a:t>
            </a:r>
            <a:r>
              <a:rPr lang="cs-CZ" i="1" dirty="0" err="1"/>
              <a:t>vyhl</a:t>
            </a:r>
            <a:r>
              <a:rPr lang="cs-CZ" i="1" dirty="0"/>
              <a:t>. č. 27/2016 Sb.</a:t>
            </a:r>
          </a:p>
          <a:p>
            <a:pPr algn="just"/>
            <a:endParaRPr lang="cs-CZ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Konkrétní opatření k závěrečným zkouškám pak v souladu s doporučením ŠPZ navrhují učitelé, kteří žáka vzdělávali.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Nejčastěji </a:t>
            </a:r>
            <a:r>
              <a:rPr lang="cs-CZ" b="1" dirty="0"/>
              <a:t>prodloužení času</a:t>
            </a:r>
            <a:r>
              <a:rPr lang="cs-CZ" dirty="0"/>
              <a:t> na konání zkoušek, v odůvodněných případech pak o formální úpravu zadání (viz </a:t>
            </a:r>
            <a:r>
              <a:rPr lang="cs-CZ" u="sng" dirty="0">
                <a:hlinkClick r:id="rId3"/>
              </a:rPr>
              <a:t>https://zkouska.cermat.cz/menu/</a:t>
            </a:r>
            <a:r>
              <a:rPr lang="cs-CZ" u="sng" dirty="0" err="1">
                <a:hlinkClick r:id="rId3"/>
              </a:rPr>
              <a:t>zaverecna</a:t>
            </a:r>
            <a:r>
              <a:rPr lang="cs-CZ" u="sng" dirty="0">
                <a:hlinkClick r:id="rId3"/>
              </a:rPr>
              <a:t>-</a:t>
            </a:r>
            <a:r>
              <a:rPr lang="cs-CZ" u="sng" dirty="0" err="1">
                <a:hlinkClick r:id="rId3"/>
              </a:rPr>
              <a:t>zkouska</a:t>
            </a:r>
            <a:r>
              <a:rPr lang="cs-CZ" u="sng" dirty="0">
                <a:hlinkClick r:id="rId3"/>
              </a:rPr>
              <a:t>-pro-</a:t>
            </a:r>
            <a:r>
              <a:rPr lang="cs-CZ" u="sng" dirty="0" err="1">
                <a:hlinkClick r:id="rId3"/>
              </a:rPr>
              <a:t>zaky</a:t>
            </a:r>
            <a:r>
              <a:rPr lang="cs-CZ" u="sng" dirty="0">
                <a:hlinkClick r:id="rId3"/>
              </a:rPr>
              <a:t>-se-</a:t>
            </a:r>
            <a:r>
              <a:rPr lang="cs-CZ" u="sng" dirty="0" err="1">
                <a:hlinkClick r:id="rId3"/>
              </a:rPr>
              <a:t>svp</a:t>
            </a:r>
            <a:r>
              <a:rPr lang="cs-CZ" dirty="0"/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Není možné upravovat </a:t>
            </a:r>
            <a:r>
              <a:rPr lang="cs-CZ" dirty="0"/>
              <a:t>zadání závěrečných zkoušek </a:t>
            </a:r>
            <a:r>
              <a:rPr lang="cs-CZ" b="1" dirty="0"/>
              <a:t>obsahově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„V případě potřeby může žák nebo jeho zákonný zástupce požádat školské poradenské zařízení o vyšetření a doporučení podpůrných opatření k uzpůsobení závěrečné zkoušky. </a:t>
            </a:r>
            <a:r>
              <a:rPr lang="cs-CZ" u="sng" dirty="0">
                <a:solidFill>
                  <a:schemeClr val="tx2"/>
                </a:solidFill>
              </a:rPr>
              <a:t>Toto jednorázové, tzv. „ad hoc“, </a:t>
            </a:r>
            <a:r>
              <a:rPr lang="cs-CZ" dirty="0">
                <a:solidFill>
                  <a:schemeClr val="tx2"/>
                </a:solidFill>
              </a:rPr>
              <a:t>vyjádření k uzpůsobení podmínek konání závěrečných zkoušek pak škola předkládá při případné kontrole ze strany ČŠI.“</a:t>
            </a:r>
          </a:p>
          <a:p>
            <a:r>
              <a:rPr lang="cs-CZ" sz="1400" dirty="0">
                <a:hlinkClick r:id="rId4"/>
              </a:rPr>
              <a:t>https://zkouska.cermat.cz/menu/zaverecna-zkouska-pro-zaky-se-svp/postup-skoly-pri-zajisteni-zaverecne-zkousky-u-zaka-s-podpurnymi-opatrenimi</a:t>
            </a:r>
            <a:r>
              <a:rPr lang="cs-CZ" sz="1400" dirty="0"/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5"/>
            <a:ext cx="11423725" cy="672297"/>
          </a:xfrm>
        </p:spPr>
        <p:txBody>
          <a:bodyPr/>
          <a:lstStyle/>
          <a:p>
            <a:r>
              <a:rPr lang="cs-CZ" dirty="0"/>
              <a:t>Závěrečné zkoušky v učebních oborech</a:t>
            </a:r>
          </a:p>
        </p:txBody>
      </p:sp>
      <p:pic>
        <p:nvPicPr>
          <p:cNvPr id="5" name="Picture 2" descr="Průzkum, Hlasování, Tužka, Ikona, Zaškrtávací Políčk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078" y="163374"/>
            <a:ext cx="1151521" cy="10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4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61741" y="1346478"/>
            <a:ext cx="11830259" cy="431074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Metodická podpora a konzultace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Články, materiály</a:t>
            </a:r>
            <a:r>
              <a:rPr lang="cs-CZ" dirty="0"/>
              <a:t>				  </a:t>
            </a:r>
            <a:r>
              <a:rPr lang="cs-CZ" dirty="0">
                <a:hlinkClick r:id="rId3"/>
              </a:rPr>
              <a:t>https://www.inkluzivniskola.cz/informace-pro-ppp</a:t>
            </a:r>
            <a:r>
              <a:rPr lang="cs-CZ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Akreditované semináře pro pedagogy </a:t>
            </a:r>
            <a:r>
              <a:rPr lang="cs-CZ" dirty="0"/>
              <a:t>(8h) : </a:t>
            </a:r>
          </a:p>
          <a:p>
            <a:pPr marL="1028700" lvl="1" indent="-342900"/>
            <a:r>
              <a:rPr lang="cs-CZ" sz="2000" b="1" dirty="0"/>
              <a:t>Začleňování a výuka žáků s OMJ na SŠ </a:t>
            </a:r>
            <a:r>
              <a:rPr lang="cs-CZ" sz="2000" dirty="0"/>
              <a:t>(</a:t>
            </a:r>
            <a:r>
              <a:rPr lang="cs-CZ" sz="2000" dirty="0" err="1"/>
              <a:t>webinář</a:t>
            </a:r>
            <a:r>
              <a:rPr lang="cs-CZ" sz="2000" dirty="0"/>
              <a:t>) </a:t>
            </a:r>
            <a:r>
              <a:rPr lang="cs-CZ" sz="2000" dirty="0">
                <a:solidFill>
                  <a:schemeClr val="tx2"/>
                </a:solidFill>
              </a:rPr>
              <a:t>10.-11.5.2022</a:t>
            </a:r>
          </a:p>
          <a:p>
            <a:pPr marL="1028700" lvl="1" indent="-342900"/>
            <a:r>
              <a:rPr lang="cs-CZ" sz="2000" b="1" dirty="0"/>
              <a:t>Metody ve výuce žáků s OMJ </a:t>
            </a:r>
            <a:r>
              <a:rPr lang="cs-CZ" sz="2000" dirty="0"/>
              <a:t>(</a:t>
            </a:r>
            <a:r>
              <a:rPr lang="cs-CZ" sz="2000" dirty="0" err="1"/>
              <a:t>webinář</a:t>
            </a:r>
            <a:r>
              <a:rPr lang="cs-CZ" sz="2000" dirty="0"/>
              <a:t>)</a:t>
            </a:r>
            <a:r>
              <a:rPr lang="cs-CZ" sz="2000" b="1" dirty="0"/>
              <a:t> </a:t>
            </a:r>
            <a:r>
              <a:rPr lang="cs-CZ" sz="2000" dirty="0">
                <a:solidFill>
                  <a:schemeClr val="tx2"/>
                </a:solidFill>
              </a:rPr>
              <a:t>26.-27.4.2022</a:t>
            </a:r>
          </a:p>
          <a:p>
            <a:pPr marL="1028700" lvl="1" indent="-342900"/>
            <a:r>
              <a:rPr lang="cs-CZ" sz="2000" b="1" dirty="0"/>
              <a:t>Čeština jako druhý jazyk na SŠ </a:t>
            </a:r>
            <a:r>
              <a:rPr lang="cs-CZ" sz="2000" dirty="0">
                <a:solidFill>
                  <a:schemeClr val="tx2"/>
                </a:solidFill>
              </a:rPr>
              <a:t>30.3.2022</a:t>
            </a:r>
          </a:p>
          <a:p>
            <a:pPr marL="1028700" lvl="1" indent="-342900"/>
            <a:r>
              <a:rPr lang="cs-CZ" sz="2000" b="1" dirty="0"/>
              <a:t>Příprava žáků s OMJ k maturitě z ČJL</a:t>
            </a:r>
            <a:r>
              <a:rPr lang="cs-CZ" sz="2000" dirty="0">
                <a:solidFill>
                  <a:schemeClr val="tx2"/>
                </a:solidFill>
              </a:rPr>
              <a:t> 3.3.2022, 31.5.2022</a:t>
            </a:r>
          </a:p>
          <a:p>
            <a:pPr marL="1028700" lvl="1" indent="-342900"/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AKCE: setkávání (</a:t>
            </a:r>
            <a:r>
              <a:rPr lang="cs-CZ" dirty="0">
                <a:solidFill>
                  <a:schemeClr val="tx2"/>
                </a:solidFill>
              </a:rPr>
              <a:t>23.2. Online setkání SOU</a:t>
            </a:r>
            <a:r>
              <a:rPr lang="cs-CZ" dirty="0"/>
              <a:t>), panelové diskuse </a:t>
            </a:r>
            <a:r>
              <a:rPr lang="cs-CZ" dirty="0">
                <a:solidFill>
                  <a:schemeClr val="tx2"/>
                </a:solidFill>
              </a:rPr>
              <a:t>(22.3.Online: Přechod ZŠ/SŠ),</a:t>
            </a:r>
            <a:r>
              <a:rPr lang="cs-CZ" dirty="0"/>
              <a:t> konference </a:t>
            </a:r>
            <a:r>
              <a:rPr lang="cs-CZ" dirty="0">
                <a:solidFill>
                  <a:schemeClr val="tx2"/>
                </a:solidFill>
              </a:rPr>
              <a:t>(7.4. živě v Praze )</a:t>
            </a:r>
            <a:r>
              <a:rPr lang="cs-CZ" dirty="0"/>
              <a:t>, kulaté stoly…</a:t>
            </a:r>
            <a:endParaRPr lang="cs-CZ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Newslettery</a:t>
            </a:r>
            <a:r>
              <a:rPr lang="cs-CZ" dirty="0"/>
              <a:t> do e-mailu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Kurzy češtiny pro středoškoláky (kapacita naplněna) </a:t>
            </a:r>
            <a:r>
              <a:rPr lang="cs-CZ" dirty="0">
                <a:hlinkClick r:id="rId5"/>
              </a:rPr>
              <a:t>https://meta-ops.eu/cizinci/kurzy-cestiny/</a:t>
            </a:r>
            <a:r>
              <a:rPr lang="cs-CZ" dirty="0"/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5"/>
            <a:ext cx="11423725" cy="722539"/>
          </a:xfrm>
        </p:spPr>
        <p:txBody>
          <a:bodyPr/>
          <a:lstStyle/>
          <a:p>
            <a:r>
              <a:rPr lang="cs-CZ" dirty="0"/>
              <a:t>Služby META pro SŠ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s://www.inkluzivniskola.cz/sites/all/themes/inklu2017/img/inkluzivniskola-logo-mai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00" y="537691"/>
            <a:ext cx="32194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11CE8A-F6C3-BE4B-87B0-4179F1C82F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3475" y="1836738"/>
            <a:ext cx="11149405" cy="3479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endParaRPr lang="cs-CZ" sz="2800" b="1" dirty="0"/>
          </a:p>
          <a:p>
            <a:pPr algn="ctr"/>
            <a:r>
              <a:rPr lang="cs-CZ" sz="2800" b="1" dirty="0"/>
              <a:t>Mgr. Michaela Jiroutová</a:t>
            </a:r>
          </a:p>
          <a:p>
            <a:pPr algn="ctr"/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jiroutova</a:t>
            </a:r>
            <a:r>
              <a:rPr lang="cs-CZ" dirty="0"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@meta-ops.cz</a:t>
            </a:r>
            <a:endParaRPr lang="cs-CZ" dirty="0">
              <a:ea typeface="Verdana" panose="020B0604030504040204" pitchFamily="34" charset="0"/>
            </a:endParaRPr>
          </a:p>
          <a:p>
            <a:pPr algn="ctr"/>
            <a:r>
              <a:rPr lang="cs-CZ" dirty="0"/>
              <a:t>​+420 774 758 962</a:t>
            </a:r>
          </a:p>
        </p:txBody>
      </p:sp>
    </p:spTree>
    <p:extLst>
      <p:ext uri="{BB962C8B-B14F-4D97-AF65-F5344CB8AC3E}">
        <p14:creationId xmlns:p14="http://schemas.microsoft.com/office/powerpoint/2010/main" val="204974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5239301" y="2991449"/>
            <a:ext cx="5828197" cy="2655275"/>
            <a:chOff x="5239301" y="2991449"/>
            <a:chExt cx="5828197" cy="2655275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2"/>
            <a:srcRect t="32158"/>
            <a:stretch/>
          </p:blipFill>
          <p:spPr>
            <a:xfrm>
              <a:off x="5239301" y="3159963"/>
              <a:ext cx="5828197" cy="2486761"/>
            </a:xfrm>
            <a:prstGeom prst="rect">
              <a:avLst/>
            </a:prstGeom>
          </p:spPr>
        </p:pic>
        <p:sp>
          <p:nvSpPr>
            <p:cNvPr id="11" name="Obdélník 10"/>
            <p:cNvSpPr/>
            <p:nvPr/>
          </p:nvSpPr>
          <p:spPr>
            <a:xfrm>
              <a:off x="6957854" y="2991449"/>
              <a:ext cx="1467059" cy="68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376624" y="1175988"/>
            <a:ext cx="4059534" cy="43204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Žáci s OMJ na SŠ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Diagnostika a vyšetření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Přijímací zkoušky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400" dirty="0"/>
              <a:t>Podpůrná opatření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400" dirty="0"/>
              <a:t>Tlumočení a překlady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400" dirty="0"/>
              <a:t>Maturitní zkoušky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400" dirty="0"/>
              <a:t>Závěrečné zkoušky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400" dirty="0"/>
              <a:t>Služby META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5"/>
            <a:ext cx="3686495" cy="742635"/>
          </a:xfrm>
        </p:spPr>
        <p:txBody>
          <a:bodyPr/>
          <a:lstStyle/>
          <a:p>
            <a:r>
              <a:rPr lang="cs-CZ" dirty="0"/>
              <a:t>Struktura setkání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 rot="21125280">
            <a:off x="6511801" y="1271362"/>
            <a:ext cx="1434253" cy="701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solidFill>
                  <a:schemeClr val="tx2"/>
                </a:solidFill>
              </a:rPr>
              <a:t>Ankety</a:t>
            </a:r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 rot="498044">
            <a:off x="8478601" y="876257"/>
            <a:ext cx="3421904" cy="992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solidFill>
                  <a:schemeClr val="tx2"/>
                </a:solidFill>
              </a:rPr>
              <a:t>Vaše zkušenosti</a:t>
            </a:r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 rot="366231">
            <a:off x="7285148" y="2324133"/>
            <a:ext cx="3393911" cy="1238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solidFill>
                  <a:schemeClr val="tx2"/>
                </a:solidFill>
              </a:rPr>
              <a:t>Diskuse</a:t>
            </a:r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>
          <a:xfrm rot="20794984">
            <a:off x="9242573" y="1605510"/>
            <a:ext cx="2224043" cy="725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solidFill>
                  <a:schemeClr val="tx2"/>
                </a:solidFill>
              </a:rPr>
              <a:t>Odkazy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70486" t="40046" r="12963" b="42649"/>
          <a:stretch/>
        </p:blipFill>
        <p:spPr>
          <a:xfrm>
            <a:off x="9718146" y="2686477"/>
            <a:ext cx="2034267" cy="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:\ALL\SEKCE SLUŽEB PRO PEDAGOGY\03 ČDJ\ČEŠTINA2 - e-learning\OBRAZKY\ORIGINALY OD VOJTY\OSOBY\stredni skola\stredni.jpg">
            <a:extLst>
              <a:ext uri="{FF2B5EF4-FFF2-40B4-BE49-F238E27FC236}">
                <a16:creationId xmlns:a16="http://schemas.microsoft.com/office/drawing/2014/main" id="{77147E18-3DDD-4A58-8D59-02D4BDB52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08" y="763672"/>
            <a:ext cx="2559145" cy="15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14176" y="1266092"/>
            <a:ext cx="11722319" cy="44715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Ohrožení drop-</a:t>
            </a:r>
            <a:r>
              <a:rPr lang="cs-CZ" dirty="0" err="1"/>
              <a:t>outem</a:t>
            </a:r>
            <a:r>
              <a:rPr lang="cs-CZ" dirty="0"/>
              <a:t> (vypadnutí ze vzdělávání)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SŠ: </a:t>
            </a:r>
          </a:p>
          <a:p>
            <a:pPr marL="1028700" lvl="1" indent="-342900"/>
            <a:r>
              <a:rPr lang="cs-CZ" sz="2000" dirty="0"/>
              <a:t>nevztahuje se jazyková příprava (tzv. „nový systém“) dle § 20 ŠZ, </a:t>
            </a:r>
          </a:p>
          <a:p>
            <a:pPr marL="1028700" lvl="1" indent="-342900"/>
            <a:r>
              <a:rPr lang="cs-CZ" sz="2000" dirty="0"/>
              <a:t>tedy § 16 ŠZ je „jedinou“ možností legislativní podpory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MŠMT: </a:t>
            </a:r>
            <a:r>
              <a:rPr lang="cs-CZ" dirty="0">
                <a:hlinkClick r:id="rId4"/>
              </a:rPr>
              <a:t>Metodické doporučení pro poskytování služeb školských poradenských zařízení žákům s nedostatečnou znalostí vyučovacího jazyka (a z odlišného kulturního prostředí)</a:t>
            </a:r>
            <a:r>
              <a:rPr lang="cs-CZ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PPP jako odborník a partner škol (tip z praxe PPP Benešov)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6"/>
            <a:ext cx="11423725" cy="617796"/>
          </a:xfrm>
        </p:spPr>
        <p:txBody>
          <a:bodyPr/>
          <a:lstStyle/>
          <a:p>
            <a:r>
              <a:rPr lang="cs-CZ" dirty="0"/>
              <a:t>Žáci s OMJ na SŠ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52995" y="0"/>
            <a:ext cx="3439005" cy="3267531"/>
          </a:xfrm>
          <a:prstGeom prst="rect">
            <a:avLst/>
          </a:prstGeom>
        </p:spPr>
      </p:pic>
      <p:pic>
        <p:nvPicPr>
          <p:cNvPr id="3074" name="Picture 2" descr="Průzkum, Hlasování, Tužka, Ikona, Zaškrtávací Políčk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678" y="4391130"/>
            <a:ext cx="1151521" cy="10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1115367"/>
            <a:ext cx="10724183" cy="42018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a vyšetření žáků s OMJ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14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1" y="1165610"/>
            <a:ext cx="11417518" cy="441122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Vstup do 8./9. ročníku v ČR - kritická doba </a:t>
            </a:r>
            <a:r>
              <a:rPr lang="cs-CZ" dirty="0">
                <a:sym typeface="Wingdings" panose="05000000000000000000" pitchFamily="2" charset="2"/>
              </a:rPr>
              <a:t> d</a:t>
            </a:r>
            <a:r>
              <a:rPr lang="cs-CZ" dirty="0"/>
              <a:t>oporučujeme školám zařazení o ročník níž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 jakou školu se hlásit?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Jednotné přijímačky pro OMJ: 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200" dirty="0"/>
              <a:t>velké množství </a:t>
            </a:r>
            <a:r>
              <a:rPr lang="cs-CZ" sz="2200" dirty="0">
                <a:solidFill>
                  <a:schemeClr val="tx2"/>
                </a:solidFill>
              </a:rPr>
              <a:t>náročných</a:t>
            </a:r>
            <a:r>
              <a:rPr lang="cs-CZ" sz="2200" dirty="0"/>
              <a:t> </a:t>
            </a:r>
            <a:r>
              <a:rPr lang="cs-CZ" sz="2200" dirty="0">
                <a:solidFill>
                  <a:schemeClr val="tx2"/>
                </a:solidFill>
              </a:rPr>
              <a:t>textů</a:t>
            </a:r>
            <a:r>
              <a:rPr lang="cs-CZ" sz="2200" dirty="0"/>
              <a:t>, 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200" dirty="0">
                <a:solidFill>
                  <a:schemeClr val="tx2"/>
                </a:solidFill>
              </a:rPr>
              <a:t>složité</a:t>
            </a:r>
            <a:r>
              <a:rPr lang="cs-CZ" sz="2200" dirty="0"/>
              <a:t> zadání i možnosti odpovědí, 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200" dirty="0">
                <a:solidFill>
                  <a:schemeClr val="tx2"/>
                </a:solidFill>
              </a:rPr>
              <a:t>časové</a:t>
            </a:r>
            <a:r>
              <a:rPr lang="cs-CZ" sz="2200" dirty="0"/>
              <a:t> omezení (ČJL 60 min., MAT 70 min.),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200" dirty="0"/>
              <a:t>velké množství </a:t>
            </a:r>
            <a:r>
              <a:rPr lang="cs-CZ" sz="2200" dirty="0">
                <a:solidFill>
                  <a:schemeClr val="tx2"/>
                </a:solidFill>
              </a:rPr>
              <a:t>otázek</a:t>
            </a:r>
            <a:r>
              <a:rPr lang="cs-CZ" sz="2200" dirty="0"/>
              <a:t> (ČJL 30+, 16+), 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200" dirty="0">
                <a:solidFill>
                  <a:schemeClr val="tx2"/>
                </a:solidFill>
              </a:rPr>
              <a:t>zápis</a:t>
            </a:r>
            <a:r>
              <a:rPr lang="cs-CZ" sz="2200" dirty="0"/>
              <a:t> do záznamového archu, 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200" dirty="0"/>
              <a:t>práce s </a:t>
            </a:r>
            <a:r>
              <a:rPr lang="cs-CZ" sz="2200" dirty="0">
                <a:solidFill>
                  <a:schemeClr val="tx2"/>
                </a:solidFill>
              </a:rPr>
              <a:t>odborným</a:t>
            </a:r>
            <a:r>
              <a:rPr lang="cs-CZ" sz="2200" dirty="0"/>
              <a:t> jazykem,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200" dirty="0"/>
              <a:t>matematika zadávána </a:t>
            </a:r>
            <a:r>
              <a:rPr lang="cs-CZ" sz="2200" dirty="0">
                <a:solidFill>
                  <a:schemeClr val="tx2"/>
                </a:solidFill>
              </a:rPr>
              <a:t>slovně</a:t>
            </a:r>
            <a:r>
              <a:rPr lang="cs-CZ" sz="2200" dirty="0"/>
              <a:t> – slovní úlohy…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5"/>
            <a:ext cx="11423725" cy="742635"/>
          </a:xfrm>
        </p:spPr>
        <p:txBody>
          <a:bodyPr/>
          <a:lstStyle/>
          <a:p>
            <a:r>
              <a:rPr lang="cs-CZ" dirty="0"/>
              <a:t>Přechod na SŠ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810" y="4477007"/>
            <a:ext cx="4204018" cy="219965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810" y="1815781"/>
            <a:ext cx="4204018" cy="255336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7" name="Picture 2" descr="Z:\SEKCE SLUŽEB PRO PEDAGOGY\03 ČDJ\ČEŠTINA2 - e-learning\OBRAZKY\ORIGINALY OD VOJTY\SITUACE\co mám dělat\co_mam_delat (620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1" t="6000" r="15630" b="7010"/>
          <a:stretch/>
        </p:blipFill>
        <p:spPr bwMode="auto">
          <a:xfrm>
            <a:off x="5693609" y="1644803"/>
            <a:ext cx="1989572" cy="178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351694"/>
            <a:ext cx="11518003" cy="5536642"/>
          </a:xfrm>
        </p:spPr>
        <p:txBody>
          <a:bodyPr>
            <a:normAutofit fontScale="85000" lnSpcReduction="20000"/>
          </a:bodyPr>
          <a:lstStyle/>
          <a:p>
            <a:r>
              <a:rPr lang="cs-CZ" u="sng" dirty="0"/>
              <a:t>Úpravy JPZ pro OMJ</a:t>
            </a:r>
            <a:r>
              <a:rPr lang="cs-CZ" dirty="0"/>
              <a:t>: </a:t>
            </a:r>
          </a:p>
          <a:p>
            <a:r>
              <a:rPr lang="cs-CZ" b="1" dirty="0"/>
              <a:t>A) Odpuštění zkoušky z ČJL 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000" i="1" dirty="0"/>
              <a:t>„Osoby, které získaly předchozí vzdělání ve škole mimo území České republiky“ </a:t>
            </a:r>
            <a:r>
              <a:rPr lang="cs-CZ" sz="2000" dirty="0"/>
              <a:t>(§ 20 odst. 4 ŠZ)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000" b="1" dirty="0"/>
              <a:t>BEZ</a:t>
            </a:r>
            <a:r>
              <a:rPr lang="cs-CZ" sz="2000" dirty="0"/>
              <a:t> DOPORUČENÍ PPP, na žádost řediteli školy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000" dirty="0"/>
              <a:t>Znalost ČJ škola ověří rozhovorem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000" dirty="0"/>
              <a:t>Plní zkoušku z MAT ( </a:t>
            </a:r>
            <a:r>
              <a:rPr lang="cs-CZ" sz="2000" dirty="0">
                <a:sym typeface="Wingdings" panose="05000000000000000000" pitchFamily="2" charset="2"/>
              </a:rPr>
              <a:t> redukované hodnocení)</a:t>
            </a:r>
            <a:endParaRPr lang="cs-CZ" sz="2000" dirty="0"/>
          </a:p>
          <a:p>
            <a:pPr>
              <a:lnSpc>
                <a:spcPct val="110000"/>
              </a:lnSpc>
            </a:pPr>
            <a:endParaRPr lang="cs-CZ" dirty="0"/>
          </a:p>
          <a:p>
            <a:r>
              <a:rPr lang="cs-CZ" b="1" dirty="0"/>
              <a:t>B)</a:t>
            </a:r>
            <a:r>
              <a:rPr lang="cs-CZ" dirty="0"/>
              <a:t> </a:t>
            </a:r>
            <a:r>
              <a:rPr lang="cs-CZ" b="1" dirty="0"/>
              <a:t>Doporučení úprav konání JPZ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000" dirty="0"/>
              <a:t>Doporučení PPP </a:t>
            </a:r>
            <a:r>
              <a:rPr lang="cs-CZ" sz="2000" dirty="0">
                <a:sym typeface="Wingdings" panose="05000000000000000000" pitchFamily="2" charset="2"/>
              </a:rPr>
              <a:t></a:t>
            </a:r>
            <a:r>
              <a:rPr lang="cs-CZ" sz="2000" dirty="0"/>
              <a:t> kategorie uzpůsobení „O“ (ostatní): „</a:t>
            </a:r>
            <a:r>
              <a:rPr lang="cs-CZ" sz="2000" i="1" dirty="0"/>
              <a:t>uchazeči s jiným rodným jazykem než českým</a:t>
            </a:r>
            <a:r>
              <a:rPr lang="cs-CZ" sz="2000" dirty="0"/>
              <a:t>"</a:t>
            </a:r>
          </a:p>
          <a:p>
            <a:pPr marL="1485900" lvl="2" indent="-342900">
              <a:lnSpc>
                <a:spcPct val="110000"/>
              </a:lnSpc>
            </a:pPr>
            <a:r>
              <a:rPr lang="cs-CZ" b="1" dirty="0">
                <a:sym typeface="Wingdings" panose="05000000000000000000" pitchFamily="2" charset="2"/>
              </a:rPr>
              <a:t>Prodloužení doby </a:t>
            </a:r>
            <a:r>
              <a:rPr lang="cs-CZ" dirty="0">
                <a:sym typeface="Wingdings" panose="05000000000000000000" pitchFamily="2" charset="2"/>
              </a:rPr>
              <a:t>konání přijímací zkoušky (z ČJL i matematiky shodně)</a:t>
            </a:r>
          </a:p>
          <a:p>
            <a:pPr marL="1485900" lvl="2" indent="-342900">
              <a:lnSpc>
                <a:spcPct val="110000"/>
              </a:lnSpc>
            </a:pPr>
            <a:r>
              <a:rPr lang="cs-CZ" dirty="0">
                <a:sym typeface="Wingdings" panose="05000000000000000000" pitchFamily="2" charset="2"/>
              </a:rPr>
              <a:t>použití </a:t>
            </a:r>
            <a:r>
              <a:rPr lang="cs-CZ" b="1" dirty="0">
                <a:sym typeface="Wingdings" panose="05000000000000000000" pitchFamily="2" charset="2"/>
              </a:rPr>
              <a:t>překladového slovníku </a:t>
            </a:r>
            <a:r>
              <a:rPr lang="cs-CZ" dirty="0">
                <a:sym typeface="Wingdings" panose="05000000000000000000" pitchFamily="2" charset="2"/>
              </a:rPr>
              <a:t>(u všech částí přijímacího řízení), </a:t>
            </a:r>
          </a:p>
          <a:p>
            <a:pPr marL="1485900" lvl="2" indent="-342900">
              <a:lnSpc>
                <a:spcPct val="110000"/>
              </a:lnSpc>
            </a:pPr>
            <a:r>
              <a:rPr lang="cs-CZ" dirty="0">
                <a:sym typeface="Wingdings" panose="05000000000000000000" pitchFamily="2" charset="2"/>
              </a:rPr>
              <a:t>případně i </a:t>
            </a:r>
            <a:r>
              <a:rPr lang="cs-CZ" b="1" dirty="0">
                <a:sym typeface="Wingdings" panose="05000000000000000000" pitchFamily="2" charset="2"/>
              </a:rPr>
              <a:t>podporující</a:t>
            </a:r>
            <a:r>
              <a:rPr lang="cs-CZ" dirty="0">
                <a:sym typeface="Wingdings" panose="05000000000000000000" pitchFamily="2" charset="2"/>
              </a:rPr>
              <a:t> osobu (u všech částí přijímacího řízení) a </a:t>
            </a:r>
            <a:r>
              <a:rPr lang="cs-CZ" b="1" dirty="0">
                <a:sym typeface="Wingdings" panose="05000000000000000000" pitchFamily="2" charset="2"/>
              </a:rPr>
              <a:t>samostatnou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b="1" dirty="0">
                <a:sym typeface="Wingdings" panose="05000000000000000000" pitchFamily="2" charset="2"/>
              </a:rPr>
              <a:t>místnost</a:t>
            </a:r>
            <a:r>
              <a:rPr lang="cs-CZ" dirty="0">
                <a:sym typeface="Wingdings" panose="05000000000000000000" pitchFamily="2" charset="2"/>
              </a:rPr>
              <a:t>.</a:t>
            </a:r>
          </a:p>
          <a:p>
            <a:pPr marL="1028700" lvl="1" indent="-342900">
              <a:lnSpc>
                <a:spcPct val="110000"/>
              </a:lnSpc>
            </a:pPr>
            <a:endParaRPr lang="cs-CZ" sz="2000" dirty="0"/>
          </a:p>
          <a:p>
            <a:pPr marL="1028700" lvl="1" indent="-342900" algn="just">
              <a:lnSpc>
                <a:spcPct val="110000"/>
              </a:lnSpc>
            </a:pPr>
            <a:r>
              <a:rPr lang="cs-CZ" sz="2100" b="1" dirty="0">
                <a:solidFill>
                  <a:schemeClr val="tx2"/>
                </a:solidFill>
              </a:rPr>
              <a:t>„</a:t>
            </a:r>
            <a:r>
              <a:rPr lang="cs-CZ" sz="2100" b="1" i="1" dirty="0">
                <a:solidFill>
                  <a:schemeClr val="tx2"/>
                </a:solidFill>
              </a:rPr>
              <a:t>Vydání doporučení </a:t>
            </a:r>
            <a:r>
              <a:rPr lang="cs-CZ" sz="2100" i="1" dirty="0">
                <a:solidFill>
                  <a:schemeClr val="tx2"/>
                </a:solidFill>
              </a:rPr>
              <a:t>ŠPZ k uzpůsobení podmínek přijímacího řízení </a:t>
            </a:r>
            <a:r>
              <a:rPr lang="cs-CZ" sz="2100" b="1" i="1" dirty="0">
                <a:solidFill>
                  <a:schemeClr val="tx2"/>
                </a:solidFill>
              </a:rPr>
              <a:t>není podmíněno předchozím poskytováním PO na ZŠ</a:t>
            </a:r>
            <a:r>
              <a:rPr lang="cs-CZ" sz="2100" i="1" dirty="0">
                <a:solidFill>
                  <a:schemeClr val="tx2"/>
                </a:solidFill>
              </a:rPr>
              <a:t>. Pokud tedy žák doposud neměl doporučení k poskytování PO na základní škole, </a:t>
            </a:r>
            <a:r>
              <a:rPr lang="cs-CZ" sz="2100" b="1" i="1" dirty="0">
                <a:solidFill>
                  <a:schemeClr val="tx2"/>
                </a:solidFill>
              </a:rPr>
              <a:t>vyšetří ŠPZ žáka</a:t>
            </a:r>
            <a:r>
              <a:rPr lang="cs-CZ" sz="2100" i="1" dirty="0">
                <a:solidFill>
                  <a:schemeClr val="tx2"/>
                </a:solidFill>
              </a:rPr>
              <a:t>, aby bylo možné mu doporučit odpovídající uzpůsobení přijímacích zkoušek. Pokud to nevyžadují speciální vzdělávací potřeby žáka, ŠPZ ani po vydání doporučení nevřazuje žáka do systému podpůrných opatření a nepíše doporučení ZŠ.“</a:t>
            </a:r>
          </a:p>
        </p:txBody>
      </p:sp>
      <p:sp>
        <p:nvSpPr>
          <p:cNvPr id="5" name="Obdélník 4"/>
          <p:cNvSpPr/>
          <p:nvPr/>
        </p:nvSpPr>
        <p:spPr>
          <a:xfrm>
            <a:off x="1444370" y="5778696"/>
            <a:ext cx="9950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hlinkClick r:id="rId3"/>
              </a:rPr>
              <a:t>https://www.inkluzivniskola.cz/metodika-msmt-pro-poskytovani-podpurnych-opatreni-zakum-s-omj</a:t>
            </a:r>
            <a:r>
              <a:rPr lang="cs-CZ" sz="1400" dirty="0"/>
              <a:t> </a:t>
            </a:r>
          </a:p>
        </p:txBody>
      </p:sp>
      <p:pic>
        <p:nvPicPr>
          <p:cNvPr id="6" name="Picture 2" descr="Průzkum, Hlasování, Tužka, Ikona, Zaškrtávací Políč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162" y="3340312"/>
            <a:ext cx="1151521" cy="10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5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0" y="231112"/>
            <a:ext cx="11327085" cy="5436158"/>
          </a:xfrm>
        </p:spPr>
        <p:txBody>
          <a:bodyPr>
            <a:normAutofit/>
          </a:bodyPr>
          <a:lstStyle/>
          <a:p>
            <a:r>
              <a:rPr lang="cs-CZ" u="sng" dirty="0"/>
              <a:t>Kombinace A+B? </a:t>
            </a:r>
          </a:p>
          <a:p>
            <a:r>
              <a:rPr lang="cs-CZ" sz="1800" dirty="0"/>
              <a:t>MŠMT: Informace k přijímací zkoušce z ČJL osob pobývajících dlouhodobě v zahraničí</a:t>
            </a:r>
          </a:p>
          <a:p>
            <a:r>
              <a:rPr lang="cs-CZ" sz="1800" dirty="0">
                <a:hlinkClick r:id="rId2"/>
              </a:rPr>
              <a:t>https://www.inkluzivniskola.cz/informace-k-prijimaci-zkousce-z-cjl-osob-pobyvajicich-v-dlouhodobe-v-zahranici-msmt</a:t>
            </a:r>
            <a:r>
              <a:rPr lang="cs-CZ" sz="1800" dirty="0"/>
              <a:t> </a:t>
            </a:r>
          </a:p>
          <a:p>
            <a:endParaRPr lang="cs-CZ" dirty="0"/>
          </a:p>
          <a:p>
            <a:pPr algn="just">
              <a:lnSpc>
                <a:spcPct val="110000"/>
              </a:lnSpc>
            </a:pPr>
            <a:r>
              <a:rPr lang="cs-CZ" sz="1900" i="1" dirty="0"/>
              <a:t>„</a:t>
            </a:r>
            <a:r>
              <a:rPr lang="cs-CZ" sz="1900" b="1" i="1" dirty="0"/>
              <a:t>Na všechny uchazeče – osoby pobývající dlouhodobě v zahraničí se vztahují</a:t>
            </a:r>
            <a:r>
              <a:rPr lang="cs-CZ" sz="1900" i="1" dirty="0"/>
              <a:t>, jako na ostatní uchazeče o střední vzdělávání, </a:t>
            </a:r>
            <a:r>
              <a:rPr lang="cs-CZ" sz="1900" b="1" i="1" dirty="0"/>
              <a:t>ustanovení školského zákona o vzdělávání žáků se speciálními vzdělávacími potřebami</a:t>
            </a:r>
            <a:r>
              <a:rPr lang="cs-CZ" sz="1900" i="1" dirty="0"/>
              <a:t>, jimiž se podle § 16 odst. 1 a odst. 2 písm. c) školského zákona rozumí rovněž osoby, </a:t>
            </a:r>
            <a:r>
              <a:rPr lang="cs-CZ" sz="1900" b="1" i="1" dirty="0"/>
              <a:t>které k naplnění svých vzdělávacích možností </a:t>
            </a:r>
            <a:r>
              <a:rPr lang="cs-CZ" sz="1900" i="1" dirty="0"/>
              <a:t>nebo k uplatnění nebo užívání svých práv </a:t>
            </a:r>
            <a:r>
              <a:rPr lang="cs-CZ" sz="1900" b="1" i="1" dirty="0"/>
              <a:t>na rovnoprávném základě s ostatními potřebují poskytnutí podpůrných opatření </a:t>
            </a:r>
            <a:r>
              <a:rPr lang="cs-CZ" sz="1900" i="1" dirty="0"/>
              <a:t>spočívajících </a:t>
            </a:r>
            <a:r>
              <a:rPr lang="cs-CZ" sz="1900" b="1" i="1" dirty="0"/>
              <a:t>v </a:t>
            </a:r>
            <a:r>
              <a:rPr lang="cs-CZ" sz="1900" b="1" i="1" u="sng" dirty="0"/>
              <a:t>nezbytné úpravě podmínek přijímání ke vzdělávání</a:t>
            </a:r>
            <a:r>
              <a:rPr lang="cs-CZ" sz="1900" b="1" i="1" dirty="0"/>
              <a:t> odpovídající </a:t>
            </a:r>
            <a:r>
              <a:rPr lang="cs-CZ" sz="1900" i="1" dirty="0"/>
              <a:t>zdravotnímu stavu, </a:t>
            </a:r>
            <a:r>
              <a:rPr lang="cs-CZ" sz="1900" b="1" i="1" dirty="0"/>
              <a:t>kulturnímu prostředí nebo jiným životním podmínkám uchazečů</a:t>
            </a:r>
            <a:r>
              <a:rPr lang="cs-CZ" sz="1900" i="1" dirty="0"/>
              <a:t>. Škola upravuje podmínky přijímání ke vzdělávání podle školského zákona a § 13 vyhlášky č. 353/2016 Sb., ve znění pozdějších předpisů, </a:t>
            </a:r>
            <a:r>
              <a:rPr lang="cs-CZ" sz="1900" b="1" i="1" dirty="0"/>
              <a:t>na základě doporučení vydaného školským poradenským zařízením</a:t>
            </a:r>
            <a:r>
              <a:rPr lang="cs-CZ" sz="1900" i="1" dirty="0"/>
              <a:t>.“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5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518588"/>
              </p:ext>
            </p:extLst>
          </p:nvPr>
        </p:nvGraphicFramePr>
        <p:xfrm>
          <a:off x="572193" y="1055959"/>
          <a:ext cx="11206286" cy="5667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3143">
                  <a:extLst>
                    <a:ext uri="{9D8B030D-6E8A-4147-A177-3AD203B41FA5}">
                      <a16:colId xmlns:a16="http://schemas.microsoft.com/office/drawing/2014/main" val="549633063"/>
                    </a:ext>
                  </a:extLst>
                </a:gridCol>
                <a:gridCol w="5603143">
                  <a:extLst>
                    <a:ext uri="{9D8B030D-6E8A-4147-A177-3AD203B41FA5}">
                      <a16:colId xmlns:a16="http://schemas.microsoft.com/office/drawing/2014/main" val="4231652187"/>
                    </a:ext>
                  </a:extLst>
                </a:gridCol>
              </a:tblGrid>
              <a:tr h="54768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 stupeň 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  <a:r>
                        <a:rPr lang="cs-CZ" baseline="0" dirty="0"/>
                        <a:t>. stupeň PO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884113"/>
                  </a:ext>
                </a:extLst>
              </a:tr>
              <a:tr h="604675"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Určen žákům s odlišným kulturním prostředím či </a:t>
                      </a:r>
                      <a:r>
                        <a:rPr lang="cs-CZ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nedostatečnou znalostí vyučovacího jazyka.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Určen žákům s odlišným kulturním prostředím či </a:t>
                      </a:r>
                      <a:r>
                        <a:rPr lang="cs-CZ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neznalostí vyučovacího jazyka</a:t>
                      </a: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35922"/>
                  </a:ext>
                </a:extLst>
              </a:tr>
              <a:tr h="8592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Doporučujeme pro žáky s úrovní jazyka </a:t>
                      </a:r>
                      <a:r>
                        <a:rPr lang="cs-CZ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A2-B2</a:t>
                      </a: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kdy žák zvládá běžnou komunikaci, problematický je však jazyk ve výuce.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Doporučujeme pro žáky s úrovní jazyka </a:t>
                      </a:r>
                      <a:r>
                        <a:rPr lang="cs-CZ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A0-A2</a:t>
                      </a: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kdy se žák nedomluví vůbec, nebo jen s pomocí.</a:t>
                      </a:r>
                      <a:endParaRPr lang="cs-C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534815"/>
                  </a:ext>
                </a:extLst>
              </a:tr>
              <a:tr h="604675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IVP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(úprava obsahu vzdělávání)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IVP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(úprava obsahu vzdělávání)</a:t>
                      </a:r>
                    </a:p>
                    <a:p>
                      <a:pPr algn="ctr"/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13829"/>
                  </a:ext>
                </a:extLst>
              </a:tr>
              <a:tr h="604675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speciální učebnice a učební pomůcky</a:t>
                      </a:r>
                      <a:endParaRPr lang="cs-CZ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speciální učebnice a učební pomůcky</a:t>
                      </a:r>
                      <a:endParaRPr lang="cs-CZ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18994"/>
                  </a:ext>
                </a:extLst>
              </a:tr>
              <a:tr h="604675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h ČDJ / týden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(nejvýše 120 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h ČDJ / týden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(nejvýše 200 h)</a:t>
                      </a:r>
                    </a:p>
                    <a:p>
                      <a:pPr algn="ctr"/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912348"/>
                  </a:ext>
                </a:extLst>
              </a:tr>
              <a:tr h="5476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1h / týden předmět </a:t>
                      </a: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speciálně pedagogické péče*</a:t>
                      </a:r>
                      <a:endParaRPr lang="cs-CZ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2h / týden předmět </a:t>
                      </a: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speciálně pedagogické péče*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97302"/>
                  </a:ext>
                </a:extLst>
              </a:tr>
              <a:tr h="5476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příp. podpora </a:t>
                      </a: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asistenta pedagoga</a:t>
                      </a:r>
                      <a:endParaRPr lang="cs-CZ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403587"/>
                  </a:ext>
                </a:extLst>
              </a:tr>
              <a:tr h="6046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prodloužení délky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středního a vyššího odborného vzdělávání </a:t>
                      </a: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1 rok</a:t>
                      </a:r>
                      <a:endParaRPr lang="cs-CZ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168551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Podpůrná opatření</a:t>
            </a:r>
          </a:p>
        </p:txBody>
      </p:sp>
      <p:pic>
        <p:nvPicPr>
          <p:cNvPr id="7" name="Picture 2" descr="Průzkum, Hlasování, Tužka, Ikona, Zaškrtávací Políč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479" y="30876"/>
            <a:ext cx="1151521" cy="10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0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9681" y="1095270"/>
            <a:ext cx="8503498" cy="422199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Intervence, doučování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Individuální konzultace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Individuální péče o studenta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Třídní učitel/školní psycholog – jak se má, co je nového, s čím by potřeboval pomoc apod. („lidské provázení“ – adaptační koordinátor)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Peer program/mentor/</a:t>
            </a:r>
            <a:r>
              <a:rPr lang="cs-CZ" dirty="0" err="1"/>
              <a:t>buddy</a:t>
            </a:r>
            <a:r>
              <a:rPr lang="cs-CZ" dirty="0"/>
              <a:t> - spolužáci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Provázení v poradně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Neziskové organizace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Zájmové kroužky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Zařazení ČDJ do ŠVP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Slovník – aplikace tlumočník, komunikační karty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Před-učení SZ, výukové materiály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3474" y="352636"/>
            <a:ext cx="11423725" cy="812974"/>
          </a:xfrm>
        </p:spPr>
        <p:txBody>
          <a:bodyPr/>
          <a:lstStyle/>
          <a:p>
            <a:r>
              <a:rPr lang="cs-CZ" dirty="0"/>
              <a:t>Co dalšího pomáhá?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7342114"/>
      </p:ext>
    </p:extLst>
  </p:cSld>
  <p:clrMapOvr>
    <a:masterClrMapping/>
  </p:clrMapOvr>
</p:sld>
</file>

<file path=ppt/theme/theme1.xml><?xml version="1.0" encoding="utf-8"?>
<a:theme xmlns:a="http://schemas.openxmlformats.org/drawingml/2006/main" name="Meta">
  <a:themeElements>
    <a:clrScheme name="META-modra">
      <a:dk1>
        <a:srgbClr val="193B7E"/>
      </a:dk1>
      <a:lt1>
        <a:srgbClr val="FFFFFF"/>
      </a:lt1>
      <a:dk2>
        <a:srgbClr val="BD1E4E"/>
      </a:dk2>
      <a:lt2>
        <a:srgbClr val="FFC7DD"/>
      </a:lt2>
      <a:accent1>
        <a:srgbClr val="193C7E"/>
      </a:accent1>
      <a:accent2>
        <a:srgbClr val="C8E5FE"/>
      </a:accent2>
      <a:accent3>
        <a:srgbClr val="009755"/>
      </a:accent3>
      <a:accent4>
        <a:srgbClr val="DCFFDC"/>
      </a:accent4>
      <a:accent5>
        <a:srgbClr val="5C1E89"/>
      </a:accent5>
      <a:accent6>
        <a:srgbClr val="D8D1FF"/>
      </a:accent6>
      <a:hlink>
        <a:srgbClr val="0D2146"/>
      </a:hlink>
      <a:folHlink>
        <a:srgbClr val="0A1B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736B4675EEC344B61253627766E4A5" ma:contentTypeVersion="13" ma:contentTypeDescription="Vytvoří nový dokument" ma:contentTypeScope="" ma:versionID="47da8984e1c0230559725c7bf6e88d9f">
  <xsd:schema xmlns:xsd="http://www.w3.org/2001/XMLSchema" xmlns:xs="http://www.w3.org/2001/XMLSchema" xmlns:p="http://schemas.microsoft.com/office/2006/metadata/properties" xmlns:ns2="889b5d77-561b-4745-9149-1638f0c8024a" xmlns:ns3="c2a121c6-94b7-4d58-84be-104b400a7aae" targetNamespace="http://schemas.microsoft.com/office/2006/metadata/properties" ma:root="true" ma:fieldsID="3b456faa17b9a34f4882021b72e0cf4b" ns2:_="" ns3:_="">
    <xsd:import namespace="889b5d77-561b-4745-9149-1638f0c8024a"/>
    <xsd:import namespace="c2a121c6-94b7-4d58-84be-104b400a7aa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b5d77-561b-4745-9149-1638f0c802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121c6-94b7-4d58-84be-104b400a7a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89b5d77-561b-4745-9149-1638f0c8024a">UHRUZACKTJEK-540971305-388611</_dlc_DocId>
    <_dlc_DocIdUrl xmlns="889b5d77-561b-4745-9149-1638f0c8024a">
      <Url>https://metaops.sharepoint.com/sites/disk/_layouts/15/DocIdRedir.aspx?ID=UHRUZACKTJEK-540971305-388611</Url>
      <Description>UHRUZACKTJEK-540971305-388611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468973-1900-496C-A2BB-9E53446668A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A63A21E-A90F-47A1-A7D6-AE7030FB66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b5d77-561b-4745-9149-1638f0c8024a"/>
    <ds:schemaRef ds:uri="c2a121c6-94b7-4d58-84be-104b400a7a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5B76A4-25B1-41CD-82FA-2547E4902EC0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889b5d77-561b-4745-9149-1638f0c8024a"/>
    <ds:schemaRef ds:uri="c2a121c6-94b7-4d58-84be-104b400a7aae"/>
    <ds:schemaRef ds:uri="http://purl.org/dc/elements/1.1/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5F9CE306-DEE6-4914-94F8-E0FA5EC10F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</TotalTime>
  <Words>1945</Words>
  <Application>Microsoft Office PowerPoint</Application>
  <PresentationFormat>Širokoúhlá obrazovka</PresentationFormat>
  <Paragraphs>193</Paragraphs>
  <Slides>19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Meta</vt:lpstr>
      <vt:lpstr>Setkání PPP  Podpora žáků s OMJ na SŠ</vt:lpstr>
      <vt:lpstr>Struktura setkání</vt:lpstr>
      <vt:lpstr>Žáci s OMJ na SŠ</vt:lpstr>
      <vt:lpstr>Diagnostika a vyšetření žáků s OMJ</vt:lpstr>
      <vt:lpstr>Přechod na SŠ</vt:lpstr>
      <vt:lpstr>Prezentace aplikace PowerPoint</vt:lpstr>
      <vt:lpstr>Prezentace aplikace PowerPoint</vt:lpstr>
      <vt:lpstr>Podpůrná opatření</vt:lpstr>
      <vt:lpstr>Co dalšího pomáhá?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Tlumočení a překlady</vt:lpstr>
      <vt:lpstr>Maturitní zkoušky</vt:lpstr>
      <vt:lpstr>Závěrečné zkoušky v učebních oborech</vt:lpstr>
      <vt:lpstr>Služby META pro SŠ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Uživatel Microsoft Office</dc:creator>
  <cp:lastModifiedBy>Zuzana Prokopová</cp:lastModifiedBy>
  <cp:revision>151</cp:revision>
  <dcterms:created xsi:type="dcterms:W3CDTF">2019-05-10T11:45:24Z</dcterms:created>
  <dcterms:modified xsi:type="dcterms:W3CDTF">2024-10-10T12:51:00Z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0x0101009F736B4675EEC344B61253627766E4A5</vt:lpwstr>
  </property>
  <property fmtid="{D5CDD505-2E9C-101B-9397-08002B2CF9AE}" pid="3" name="_dlc_DocIdItemGuid">
    <vt:lpwstr>44b41f08-7dbe-4037-b854-e3e218c42d6e</vt:lpwstr>
  </property>
</Properties>
</file>