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12"/>
  </p:notesMasterIdLst>
  <p:handoutMasterIdLst>
    <p:handoutMasterId r:id="rId13"/>
  </p:handoutMasterIdLst>
  <p:sldIdLst>
    <p:sldId id="256" r:id="rId6"/>
    <p:sldId id="262" r:id="rId7"/>
    <p:sldId id="257" r:id="rId8"/>
    <p:sldId id="261" r:id="rId9"/>
    <p:sldId id="263" r:id="rId10"/>
    <p:sldId id="258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C1D9"/>
    <a:srgbClr val="BD1E4E"/>
    <a:srgbClr val="A50047"/>
    <a:srgbClr val="00859A"/>
    <a:srgbClr val="961A35"/>
    <a:srgbClr val="A500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74" autoAdjust="0"/>
    <p:restoredTop sz="86370" autoAdjust="0"/>
  </p:normalViewPr>
  <p:slideViewPr>
    <p:cSldViewPr snapToGrid="0" snapToObjects="1">
      <p:cViewPr varScale="1">
        <p:scale>
          <a:sx n="98" d="100"/>
          <a:sy n="98" d="100"/>
        </p:scale>
        <p:origin x="768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386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CF7AC0F-CDB1-2A4B-9E37-E421B3F04AC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EA4A092-A1C3-B544-8996-E2BED9DE86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B0E6D-664F-F647-B8CA-BD0E40008451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801CB16-BE0A-A541-923D-7D1A99B35C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5E70D9-8EFB-B148-BDAF-AF8044B5FDD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2564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CFB72-A787-814B-B44E-D27946A08119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AC62F-3D15-EA42-8740-F546D861C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4628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AC62F-3D15-EA42-8740-F546D861CC6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9037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8AC62F-3D15-EA42-8740-F546D861CC6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104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0">
            <a:extLst>
              <a:ext uri="{FF2B5EF4-FFF2-40B4-BE49-F238E27FC236}">
                <a16:creationId xmlns:a16="http://schemas.microsoft.com/office/drawing/2014/main" id="{7A4DE28D-41A6-D14E-937F-21670C87D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75" y="976704"/>
            <a:ext cx="11329596" cy="74954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200" u="none"/>
            </a:lvl1pPr>
          </a:lstStyle>
          <a:p>
            <a:r>
              <a:rPr lang="cs-CZ" dirty="0"/>
              <a:t>Kliknutím lze upravit styl.</a:t>
            </a: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31A18E68-6BC0-B749-A6F4-FB7C724C042E}"/>
              </a:ext>
            </a:extLst>
          </p:cNvPr>
          <p:cNvCxnSpPr/>
          <p:nvPr userDrawn="1"/>
        </p:nvCxnSpPr>
        <p:spPr>
          <a:xfrm>
            <a:off x="567489" y="856648"/>
            <a:ext cx="8258476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ástupný symbol pro obsah 2">
            <a:extLst>
              <a:ext uri="{FF2B5EF4-FFF2-40B4-BE49-F238E27FC236}">
                <a16:creationId xmlns:a16="http://schemas.microsoft.com/office/drawing/2014/main" id="{F764DDE7-D56B-0B46-8985-181EA4B6936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9681" y="2138291"/>
            <a:ext cx="6173166" cy="322170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pPr marL="0" indent="0">
              <a:buNone/>
            </a:pP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laborer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ferchiciet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ducimus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andae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necerum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laccus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earum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moluptatisim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atemolu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ptionsequam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imet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alibusam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esecto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enienduntiae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 as et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facestia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nobis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voluptatur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asitiossit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fugiae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volene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volupta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tiatque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debit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aut anto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moluptat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hitiscia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ped</a:t>
            </a:r>
            <a:endParaRPr lang="cs-CZ" sz="2100" dirty="0">
              <a:solidFill>
                <a:srgbClr val="00859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100" dirty="0">
              <a:solidFill>
                <a:srgbClr val="00859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F02345A-88F8-6E49-9F3E-B6FC592BE3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645150"/>
            <a:ext cx="12192000" cy="1212850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F9A5DF6E-4586-45C2-A711-B2B2EEF01E3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9047" y="5909280"/>
            <a:ext cx="2017276" cy="8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648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ílé pozad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9A8572E6-20D1-1C45-BE4F-E1EDAAABB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681" y="1836215"/>
            <a:ext cx="9492350" cy="348104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indent="0">
              <a:buNone/>
            </a:pP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laborer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ferchiciet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ducimus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andae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necerum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laccus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earum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moluptatisim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atemolu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ptionsequam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imet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alibusam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esecto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enienduntiae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 as et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facestia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nobis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voluptatur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asitiossit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fugiae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volene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volupta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tiatque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debit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aut anto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moluptat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hitiscia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ped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undios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explis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vel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modicium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fugiam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enestotata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eumquiaepero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et,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comnimus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Itaernata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ium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faceate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nduntiu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riosam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quat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b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Igeni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aut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volest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odignam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cum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volendia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ne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volupta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accum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eossequam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sim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harum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denissunt.Lesseque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vellecea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volora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doluptae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omnienda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ipsuntis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imi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ullibus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apelessin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nimus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evenditis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 re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nienditio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teni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opremporepere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qui sed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eat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si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renimenesti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occum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cs-CZ" sz="2100" dirty="0">
                <a:solidFill>
                  <a:srgbClr val="0085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as.</a:t>
            </a:r>
          </a:p>
          <a:p>
            <a:pPr marL="0" indent="0">
              <a:buNone/>
            </a:pPr>
            <a:endParaRPr lang="cs-CZ" sz="2100" dirty="0">
              <a:solidFill>
                <a:srgbClr val="00859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Nadpis 10">
            <a:extLst>
              <a:ext uri="{FF2B5EF4-FFF2-40B4-BE49-F238E27FC236}">
                <a16:creationId xmlns:a16="http://schemas.microsoft.com/office/drawing/2014/main" id="{8EA77321-99ED-D24E-B451-B4FDD47CA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74" y="352635"/>
            <a:ext cx="11423725" cy="1458119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F02345A-88F8-6E49-9F3E-B6FC592BE3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641975"/>
            <a:ext cx="12192000" cy="121285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0F8A8762-7EA6-4193-BA0B-0F5624AC670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9047" y="5909280"/>
            <a:ext cx="2017276" cy="8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04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vné pozadí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F02345A-88F8-6E49-9F3E-B6FC592BE3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641975"/>
            <a:ext cx="12192000" cy="121285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FDAA3B0C-C8AA-4C8B-AD33-B485B0279B5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9047" y="5909280"/>
            <a:ext cx="2017276" cy="8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1469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E4C8F94-3EB3-CA4A-88BC-CA0F23B196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3475" y="1839072"/>
            <a:ext cx="9547861" cy="34871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 dirty="0"/>
              <a:t>Upravte styly předlohy textu.
Druhá úroveň
Třetí úroveň
Čtvrtá úroveň
Pátá úroveň</a:t>
            </a:r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B25AFDF-0BFC-CB42-9256-93C06A57E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75" y="352635"/>
            <a:ext cx="10957560" cy="14581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E67EC16F-55C2-784C-82A8-AC6F270798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0585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900" b="1" u="sng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21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nkluzivniskola.cz/letaky-pro-rodic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inkluzivniskola.cz/interkulturni-prace" TargetMode="External"/><Relationship Id="rId3" Type="http://schemas.openxmlformats.org/officeDocument/2006/relationships/hyperlink" Target="https://app.nonprofitio.cz/RequestForm/f6597b45-59f8-4601-97f2-b8785dfb0d6c" TargetMode="External"/><Relationship Id="rId7" Type="http://schemas.openxmlformats.org/officeDocument/2006/relationships/hyperlink" Target="https://inbaze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igrace.com/" TargetMode="External"/><Relationship Id="rId5" Type="http://schemas.openxmlformats.org/officeDocument/2006/relationships/hyperlink" Target="https://www.cicops.cz/cz/" TargetMode="External"/><Relationship Id="rId4" Type="http://schemas.openxmlformats.org/officeDocument/2006/relationships/hyperlink" Target="https://meta-ops.eu/prakticky-radce/informace/" TargetMode="External"/><Relationship Id="rId9" Type="http://schemas.openxmlformats.org/officeDocument/2006/relationships/hyperlink" Target="https://cestina-pro-cizince.cz/obcanstvi/obecne-informace/ostatni/dalsi-organizace-zabyvajici-se-vzdelavanim-cizincu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F0B3D247-CB57-034D-B636-BEC876B8F081}"/>
              </a:ext>
            </a:extLst>
          </p:cNvPr>
          <p:cNvCxnSpPr>
            <a:cxnSpLocks/>
          </p:cNvCxnSpPr>
          <p:nvPr/>
        </p:nvCxnSpPr>
        <p:spPr>
          <a:xfrm>
            <a:off x="567489" y="856648"/>
            <a:ext cx="6930591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Nadpis 1">
            <a:extLst>
              <a:ext uri="{FF2B5EF4-FFF2-40B4-BE49-F238E27FC236}">
                <a16:creationId xmlns:a16="http://schemas.microsoft.com/office/drawing/2014/main" id="{E6AA67DD-71CF-9141-9F80-5EC064ADE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389" y="972153"/>
            <a:ext cx="8335476" cy="1191923"/>
          </a:xfrm>
        </p:spPr>
        <p:txBody>
          <a:bodyPr anchor="t" anchorCtr="0">
            <a:normAutofit fontScale="90000"/>
          </a:bodyPr>
          <a:lstStyle/>
          <a:p>
            <a:r>
              <a:rPr lang="cs-CZ" sz="4000" dirty="0">
                <a:latin typeface="Roboto"/>
                <a:cs typeface="Arial" panose="020B0604020202020204" pitchFamily="34" charset="0"/>
              </a:rPr>
              <a:t>Rodič, PPP, škola:</a:t>
            </a:r>
            <a:br>
              <a:rPr lang="cs-CZ" sz="4000" dirty="0">
                <a:latin typeface="Roboto"/>
                <a:cs typeface="Arial" panose="020B0604020202020204" pitchFamily="34" charset="0"/>
              </a:rPr>
            </a:br>
            <a:r>
              <a:rPr lang="cs-CZ" sz="4000" dirty="0">
                <a:latin typeface="Roboto"/>
                <a:cs typeface="Arial" panose="020B0604020202020204" pitchFamily="34" charset="0"/>
              </a:rPr>
              <a:t>specifika práce s klienty z Ukrajiny </a:t>
            </a:r>
          </a:p>
        </p:txBody>
      </p:sp>
      <p:sp>
        <p:nvSpPr>
          <p:cNvPr id="16" name="Podnadpis 2">
            <a:extLst>
              <a:ext uri="{FF2B5EF4-FFF2-40B4-BE49-F238E27FC236}">
                <a16:creationId xmlns:a16="http://schemas.microsoft.com/office/drawing/2014/main" id="{AF11CE8A-F6C3-BE4B-87B0-4179F1C82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390" y="2387600"/>
            <a:ext cx="8373575" cy="2972397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cs-CZ" sz="2100" b="1" dirty="0">
                <a:latin typeface="Roboto"/>
                <a:cs typeface="Arial" panose="020B0604020202020204" pitchFamily="34" charset="0"/>
              </a:rPr>
              <a:t>Bc. Inga Kindlová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5563077-B5A8-22D0-E97E-DED15FF19C6C}"/>
              </a:ext>
            </a:extLst>
          </p:cNvPr>
          <p:cNvSpPr txBox="1"/>
          <p:nvPr/>
        </p:nvSpPr>
        <p:spPr>
          <a:xfrm flipH="1">
            <a:off x="2586788" y="5991725"/>
            <a:ext cx="44757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200" b="1" i="0" u="none" strike="noStrike" dirty="0">
                <a:solidFill>
                  <a:srgbClr val="193B7E"/>
                </a:solidFill>
                <a:effectLst/>
                <a:latin typeface="Arial" panose="020B0604020202020204" pitchFamily="34" charset="0"/>
              </a:rPr>
              <a:t>Nadace České spořitelny podporuje projekt</a:t>
            </a:r>
            <a:endParaRPr lang="cs-CZ" sz="120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200" b="1" i="0" u="none" strike="noStrike" dirty="0">
                <a:solidFill>
                  <a:srgbClr val="193B7E"/>
                </a:solidFill>
                <a:effectLst/>
                <a:latin typeface="Arial" panose="020B0604020202020204" pitchFamily="34" charset="0"/>
              </a:rPr>
              <a:t>organizace META – Podpora vzdělávání </a:t>
            </a:r>
            <a:endParaRPr lang="cs-CZ" sz="120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200" b="1" i="0" u="none" strike="noStrike" dirty="0">
                <a:solidFill>
                  <a:srgbClr val="193B7E"/>
                </a:solidFill>
                <a:effectLst/>
                <a:latin typeface="Arial" panose="020B0604020202020204" pitchFamily="34" charset="0"/>
              </a:rPr>
              <a:t>nově příchozích vícejazyčných dětí a žáků.</a:t>
            </a:r>
            <a:endParaRPr lang="cs-CZ" sz="1200" b="0" dirty="0">
              <a:effectLst/>
            </a:endParaRPr>
          </a:p>
          <a:p>
            <a:br>
              <a:rPr lang="cs-CZ" sz="1200" dirty="0"/>
            </a:b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618164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A6B3DD41-66CD-471B-BC48-047AC8B1F8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651" r="15853"/>
          <a:stretch/>
        </p:blipFill>
        <p:spPr>
          <a:xfrm>
            <a:off x="8209281" y="1429886"/>
            <a:ext cx="3423920" cy="3332479"/>
          </a:xfrm>
          <a:prstGeom prst="rect">
            <a:avLst/>
          </a:prstGeom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E9FA58-18E7-E34E-8C3A-6863CACA4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751" y="396240"/>
            <a:ext cx="7269849" cy="47244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800" b="1" u="sng" dirty="0">
                <a:latin typeface="Roboto"/>
              </a:rPr>
              <a:t>Co se děje, než se rodiče dostanou do PPP?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Roboto"/>
              </a:rPr>
              <a:t>Rodiče se na nás obrací ve chvíli, kdy jim někdo (škola, známí, na sociálních sítích) poradí, aby se obrátili na PPP. Obrací se na nás, protože nerozumí systému a potřebují se ujistit, jestli všemu dobře rozuměli. Nevědí také, kdo by je měl do poradny objednat.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Roboto"/>
              </a:rPr>
              <a:t>Nejčastější důvody: podpůrná opatření u zkoušek a podezření učitele/</a:t>
            </a:r>
            <a:r>
              <a:rPr lang="cs-CZ" dirty="0" err="1">
                <a:latin typeface="Roboto"/>
              </a:rPr>
              <a:t>ky</a:t>
            </a:r>
            <a:r>
              <a:rPr lang="cs-CZ" dirty="0">
                <a:latin typeface="Roboto"/>
              </a:rPr>
              <a:t> na ADHD u žáka/</a:t>
            </a:r>
            <a:r>
              <a:rPr lang="cs-CZ" dirty="0" err="1">
                <a:latin typeface="Roboto"/>
              </a:rPr>
              <a:t>kyně</a:t>
            </a:r>
            <a:r>
              <a:rPr lang="cs-CZ" dirty="0">
                <a:latin typeface="Roboto"/>
              </a:rPr>
              <a:t>.</a:t>
            </a:r>
          </a:p>
        </p:txBody>
      </p:sp>
      <p:sp>
        <p:nvSpPr>
          <p:cNvPr id="2" name="AutoShape 2" descr="Zobrazování obrázku pngtree-confused-man-wondering-looking-for-problem-solution-png-image_6441773.png">
            <a:extLst>
              <a:ext uri="{FF2B5EF4-FFF2-40B4-BE49-F238E27FC236}">
                <a16:creationId xmlns:a16="http://schemas.microsoft.com/office/drawing/2014/main" id="{B7C0E636-F7C7-450E-97CF-297AA8F4225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48400" y="3096126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0058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E9FA58-18E7-E34E-8C3A-6863CACA4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751" y="1825625"/>
            <a:ext cx="11250514" cy="348715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Roboto"/>
                <a:cs typeface="Arial" panose="020B0604020202020204" pitchFamily="34" charset="0"/>
              </a:rPr>
              <a:t>PPP jako „most“ mezi rodiči a školou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Roboto"/>
                <a:cs typeface="Arial" panose="020B0604020202020204" pitchFamily="34" charset="0"/>
              </a:rPr>
              <a:t>Podporu sice vykoná škola, ale PPP jsou ty, které rozhodují o tom, že nějaká podpora vůbec bude (příklad SŠ studenti u maturity, žáci základních škol) </a:t>
            </a:r>
            <a:endParaRPr lang="cs-CZ" sz="2400" dirty="0">
              <a:latin typeface="Roboto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9D85FF1-D23D-8E43-B165-8606EFD0B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240" y="365125"/>
            <a:ext cx="9547861" cy="1113155"/>
          </a:xfrm>
        </p:spPr>
        <p:txBody>
          <a:bodyPr>
            <a:normAutofit/>
          </a:bodyPr>
          <a:lstStyle/>
          <a:p>
            <a:r>
              <a:rPr lang="cs-CZ" sz="2900" b="1" u="sng" dirty="0">
                <a:latin typeface="Roboto"/>
                <a:cs typeface="Arial" panose="020B0604020202020204" pitchFamily="34" charset="0"/>
              </a:rPr>
              <a:t>Role PPP v procesu začleňování vícejazyčných rodin</a:t>
            </a:r>
            <a:br>
              <a:rPr lang="cs-CZ" sz="29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9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302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E9FA58-18E7-E34E-8C3A-6863CACA4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160" y="1087120"/>
            <a:ext cx="11779451" cy="451959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>
                <a:latin typeface="Roboto"/>
                <a:cs typeface="Arial" panose="020B0604020202020204" pitchFamily="34" charset="0"/>
              </a:rPr>
              <a:t>Záměr: </a:t>
            </a:r>
            <a:r>
              <a:rPr lang="cs-CZ" dirty="0">
                <a:latin typeface="Roboto"/>
                <a:cs typeface="Arial" panose="020B0604020202020204" pitchFamily="34" charset="0"/>
              </a:rPr>
              <a:t>zamyslet se nad tím, co může PPP udělat, aby působila pro vícejazyčné rodiče jako podpora v celém procesu začleňování do české školy – když rodiče budou PPP důvěřovat, když se budou cítit dobře, budou otevřenější a motivovanější spolupracovat se školou a motivovat svoje dítě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>
                <a:latin typeface="Roboto"/>
                <a:cs typeface="Arial" panose="020B0604020202020204" pitchFamily="34" charset="0"/>
              </a:rPr>
              <a:t>3 hlavní okruhy, na které se může PPP zaměřit </a:t>
            </a:r>
          </a:p>
          <a:p>
            <a:r>
              <a:rPr lang="cs-CZ" dirty="0">
                <a:latin typeface="Roboto"/>
                <a:cs typeface="Arial" panose="020B0604020202020204" pitchFamily="34" charset="0"/>
              </a:rPr>
              <a:t>	1) </a:t>
            </a:r>
            <a:r>
              <a:rPr lang="cs-CZ" b="1" dirty="0">
                <a:latin typeface="Roboto"/>
                <a:cs typeface="Arial" panose="020B0604020202020204" pitchFamily="34" charset="0"/>
              </a:rPr>
              <a:t>poskytování informací </a:t>
            </a:r>
            <a:r>
              <a:rPr lang="cs-CZ" dirty="0">
                <a:latin typeface="Roboto"/>
                <a:cs typeface="Arial" panose="020B0604020202020204" pitchFamily="34" charset="0"/>
              </a:rPr>
              <a:t>(objasnit, co je PPP a jak funguje, odkazy: IŠ + leták rozdíl PPP  a SPC – </a:t>
            </a:r>
            <a:r>
              <a:rPr lang="cs-CZ" dirty="0">
                <a:latin typeface="Roboto"/>
                <a:cs typeface="Arial" panose="020B0604020202020204" pitchFamily="34" charset="0"/>
                <a:hlinkClick r:id="rId2"/>
              </a:rPr>
              <a:t>jazykové verze</a:t>
            </a:r>
            <a:r>
              <a:rPr lang="cs-CZ" dirty="0">
                <a:latin typeface="Roboto"/>
                <a:cs typeface="Arial" panose="020B0604020202020204" pitchFamily="34" charset="0"/>
              </a:rPr>
              <a:t>, informace o tom, co to jsou podpůrná opatření a k čemu jsou dobrá v 5 jazycích) – posílit školy, aby to vysvětlovaly </a:t>
            </a:r>
          </a:p>
          <a:p>
            <a:r>
              <a:rPr lang="cs-CZ" dirty="0">
                <a:latin typeface="Roboto"/>
                <a:cs typeface="Arial" panose="020B0604020202020204" pitchFamily="34" charset="0"/>
              </a:rPr>
              <a:t>	2) </a:t>
            </a:r>
            <a:r>
              <a:rPr lang="cs-CZ" b="1" dirty="0">
                <a:latin typeface="Roboto"/>
                <a:cs typeface="Arial" panose="020B0604020202020204" pitchFamily="34" charset="0"/>
              </a:rPr>
              <a:t>přizpůsobení prostoru PPP </a:t>
            </a:r>
            <a:r>
              <a:rPr lang="cs-CZ" dirty="0">
                <a:latin typeface="Roboto"/>
                <a:cs typeface="Arial" panose="020B0604020202020204" pitchFamily="34" charset="0"/>
              </a:rPr>
              <a:t>(webové stránky, nástěnka v ordinaci) – uzpůsobit ho tak, aby se vícejazyční rodiče cítili vítaní a „že tam patří“ </a:t>
            </a:r>
          </a:p>
          <a:p>
            <a:r>
              <a:rPr lang="cs-CZ" dirty="0">
                <a:latin typeface="Roboto"/>
                <a:cs typeface="Arial" panose="020B0604020202020204" pitchFamily="34" charset="0"/>
              </a:rPr>
              <a:t>	3) </a:t>
            </a:r>
            <a:r>
              <a:rPr lang="cs-CZ" b="1" dirty="0">
                <a:latin typeface="Roboto"/>
                <a:cs typeface="Arial" panose="020B0604020202020204" pitchFamily="34" charset="0"/>
              </a:rPr>
              <a:t>zajistit tlumočení </a:t>
            </a:r>
            <a:r>
              <a:rPr lang="cs-CZ" dirty="0">
                <a:latin typeface="Roboto"/>
                <a:cs typeface="Arial" panose="020B0604020202020204" pitchFamily="34" charset="0"/>
              </a:rPr>
              <a:t>– ohled na to, aby rodiče všemu rozuměli a mohli se vyjádřit + respekt (nemluvit na tlumočníka, ale přímo na ně) a pamatovat na to, že jsou rodiče „kompetentní“ a že to, že dítě neumí česky ještě neznamená, že je hloupé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9D85FF1-D23D-8E43-B165-8606EFD0B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042" y="493295"/>
            <a:ext cx="10984831" cy="721893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Roboto"/>
                <a:cs typeface="Arial" panose="020B0604020202020204" pitchFamily="34" charset="0"/>
              </a:rPr>
              <a:t>Co může</a:t>
            </a:r>
            <a:r>
              <a:rPr lang="cs-CZ" sz="2900" b="1" u="sng" dirty="0">
                <a:latin typeface="Roboto"/>
                <a:cs typeface="Arial" panose="020B0604020202020204" pitchFamily="34" charset="0"/>
              </a:rPr>
              <a:t> PPP udělat…</a:t>
            </a:r>
            <a:br>
              <a:rPr lang="cs-CZ" sz="29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9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0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E9FA58-18E7-E34E-8C3A-6863CACA4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751" y="1825625"/>
            <a:ext cx="11240240" cy="348715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b="1" dirty="0">
                <a:latin typeface="Roboto"/>
              </a:rPr>
              <a:t>META</a:t>
            </a:r>
            <a:r>
              <a:rPr lang="cs-CZ" dirty="0">
                <a:latin typeface="Roboto"/>
              </a:rPr>
              <a:t> – </a:t>
            </a:r>
            <a:r>
              <a:rPr lang="cs-CZ" dirty="0">
                <a:latin typeface="Roboto"/>
                <a:hlinkClick r:id="rId3"/>
              </a:rPr>
              <a:t>odkaz na formulář</a:t>
            </a:r>
            <a:r>
              <a:rPr lang="cs-CZ" dirty="0">
                <a:latin typeface="Roboto"/>
              </a:rPr>
              <a:t>, </a:t>
            </a:r>
            <a:r>
              <a:rPr lang="cs-CZ" dirty="0">
                <a:latin typeface="Roboto"/>
                <a:hlinkClick r:id="rId4"/>
              </a:rPr>
              <a:t>praktický rádce </a:t>
            </a:r>
            <a:endParaRPr lang="cs-CZ" dirty="0">
              <a:latin typeface="Roboto"/>
            </a:endParaRPr>
          </a:p>
          <a:p>
            <a:pPr algn="just">
              <a:lnSpc>
                <a:spcPct val="150000"/>
              </a:lnSpc>
            </a:pPr>
            <a:r>
              <a:rPr lang="cs-CZ" b="1" dirty="0">
                <a:latin typeface="Roboto"/>
              </a:rPr>
              <a:t>Kdo ještě pomáhá</a:t>
            </a:r>
            <a:r>
              <a:rPr lang="cs-CZ" dirty="0">
                <a:latin typeface="Roboto"/>
              </a:rPr>
              <a:t>: </a:t>
            </a:r>
            <a:r>
              <a:rPr lang="cs-CZ" dirty="0">
                <a:latin typeface="Roboto"/>
                <a:hlinkClick r:id="rId5"/>
              </a:rPr>
              <a:t>CIC</a:t>
            </a:r>
            <a:r>
              <a:rPr lang="cs-CZ" dirty="0">
                <a:latin typeface="Roboto"/>
              </a:rPr>
              <a:t>, </a:t>
            </a:r>
            <a:r>
              <a:rPr lang="cs-CZ" dirty="0">
                <a:latin typeface="Roboto"/>
                <a:hlinkClick r:id="rId6"/>
              </a:rPr>
              <a:t>SIMI</a:t>
            </a:r>
            <a:r>
              <a:rPr lang="cs-CZ" dirty="0">
                <a:latin typeface="Roboto"/>
              </a:rPr>
              <a:t>, </a:t>
            </a:r>
            <a:r>
              <a:rPr lang="cs-CZ" dirty="0" err="1">
                <a:latin typeface="Roboto"/>
                <a:hlinkClick r:id="rId7"/>
              </a:rPr>
              <a:t>Inbáze</a:t>
            </a:r>
            <a:r>
              <a:rPr lang="cs-CZ" dirty="0">
                <a:latin typeface="Roboto"/>
              </a:rPr>
              <a:t>, </a:t>
            </a:r>
            <a:r>
              <a:rPr lang="cs-CZ" dirty="0">
                <a:hlinkClick r:id="rId8"/>
              </a:rPr>
              <a:t>Organizace</a:t>
            </a:r>
            <a:r>
              <a:rPr lang="cs-CZ" sz="2000" dirty="0">
                <a:latin typeface="Roboto"/>
                <a:hlinkClick r:id="rId8"/>
              </a:rPr>
              <a:t> </a:t>
            </a:r>
            <a:r>
              <a:rPr lang="cs-CZ" dirty="0">
                <a:hlinkClick r:id="rId8"/>
              </a:rPr>
              <a:t>poskytující</a:t>
            </a:r>
            <a:r>
              <a:rPr lang="cs-CZ" sz="2000" dirty="0">
                <a:latin typeface="Roboto"/>
                <a:hlinkClick r:id="rId8"/>
              </a:rPr>
              <a:t> služby interkulturních pracovníků</a:t>
            </a:r>
            <a:endParaRPr lang="cs-CZ" sz="2000" dirty="0">
              <a:latin typeface="Roboto"/>
            </a:endParaRP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cs-CZ" dirty="0">
                <a:latin typeface="Roboto"/>
                <a:hlinkClick r:id="rId9"/>
              </a:rPr>
              <a:t>Organizace zabývající se poradenstvím pro cizince</a:t>
            </a:r>
            <a:endParaRPr lang="cs-CZ" dirty="0">
              <a:highlight>
                <a:srgbClr val="FFFF00"/>
              </a:highlight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306173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Roboto"/>
              </a:rPr>
              <a:t>Děkujeme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049749109"/>
      </p:ext>
    </p:extLst>
  </p:cSld>
  <p:clrMapOvr>
    <a:masterClrMapping/>
  </p:clrMapOvr>
</p:sld>
</file>

<file path=ppt/theme/theme1.xml><?xml version="1.0" encoding="utf-8"?>
<a:theme xmlns:a="http://schemas.openxmlformats.org/drawingml/2006/main" name="Meta">
  <a:themeElements>
    <a:clrScheme name="META-modra">
      <a:dk1>
        <a:srgbClr val="193B7E"/>
      </a:dk1>
      <a:lt1>
        <a:srgbClr val="FFFFFF"/>
      </a:lt1>
      <a:dk2>
        <a:srgbClr val="BD1E4E"/>
      </a:dk2>
      <a:lt2>
        <a:srgbClr val="FFC7DD"/>
      </a:lt2>
      <a:accent1>
        <a:srgbClr val="193C7E"/>
      </a:accent1>
      <a:accent2>
        <a:srgbClr val="C8E5FE"/>
      </a:accent2>
      <a:accent3>
        <a:srgbClr val="009755"/>
      </a:accent3>
      <a:accent4>
        <a:srgbClr val="DCFFDC"/>
      </a:accent4>
      <a:accent5>
        <a:srgbClr val="5C1E89"/>
      </a:accent5>
      <a:accent6>
        <a:srgbClr val="D8D1FF"/>
      </a:accent6>
      <a:hlink>
        <a:srgbClr val="0D2146"/>
      </a:hlink>
      <a:folHlink>
        <a:srgbClr val="0A1B3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 sz="2000" b="1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F736B4675EEC344B61253627766E4A5" ma:contentTypeVersion="19" ma:contentTypeDescription="Vytvoří nový dokument" ma:contentTypeScope="" ma:versionID="92250bf865c8f07df8e8d70956f72bd2">
  <xsd:schema xmlns:xsd="http://www.w3.org/2001/XMLSchema" xmlns:xs="http://www.w3.org/2001/XMLSchema" xmlns:p="http://schemas.microsoft.com/office/2006/metadata/properties" xmlns:ns2="889b5d77-561b-4745-9149-1638f0c8024a" xmlns:ns3="c2a121c6-94b7-4d58-84be-104b400a7aae" targetNamespace="http://schemas.microsoft.com/office/2006/metadata/properties" ma:root="true" ma:fieldsID="8a6ac835f4ce1ca7939243d138109ac3" ns2:_="" ns3:_="">
    <xsd:import namespace="889b5d77-561b-4745-9149-1638f0c8024a"/>
    <xsd:import namespace="c2a121c6-94b7-4d58-84be-104b400a7aa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2:TaxCatchAll" minOccurs="0"/>
                <xsd:element ref="ns3:lcf76f155ced4ddcb4097134ff3c332f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b5d77-561b-4745-9149-1638f0c8024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8e1b5925-2ec7-4154-a8b5-784645274aad}" ma:internalName="TaxCatchAll" ma:showField="CatchAllData" ma:web="889b5d77-561b-4745-9149-1638f0c802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a121c6-94b7-4d58-84be-104b400a7a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Značky obrázků" ma:readOnly="false" ma:fieldId="{5cf76f15-5ced-4ddc-b409-7134ff3c332f}" ma:taxonomyMulti="true" ma:sspId="e1f64583-2bb5-4537-acc3-d73cfec6296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889b5d77-561b-4745-9149-1638f0c8024a">UHRUZACKTJEK-540971305-444259</_dlc_DocId>
    <_dlc_DocIdUrl xmlns="889b5d77-561b-4745-9149-1638f0c8024a">
      <Url>https://metaops.sharepoint.com/sites/disk/_layouts/15/DocIdRedir.aspx?ID=UHRUZACKTJEK-540971305-444259</Url>
      <Description>UHRUZACKTJEK-540971305-444259</Description>
    </_dlc_DocIdUrl>
    <lcf76f155ced4ddcb4097134ff3c332f xmlns="c2a121c6-94b7-4d58-84be-104b400a7aae">
      <Terms xmlns="http://schemas.microsoft.com/office/infopath/2007/PartnerControls"/>
    </lcf76f155ced4ddcb4097134ff3c332f>
    <TaxCatchAll xmlns="889b5d77-561b-4745-9149-1638f0c8024a" xsi:nil="true"/>
  </documentManagement>
</p:properties>
</file>

<file path=customXml/itemProps1.xml><?xml version="1.0" encoding="utf-8"?>
<ds:datastoreItem xmlns:ds="http://schemas.openxmlformats.org/officeDocument/2006/customXml" ds:itemID="{7E468973-1900-496C-A2BB-9E53446668A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2E5FBF16-CACF-4DE9-BEC1-FF9A6C9D39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b5d77-561b-4745-9149-1638f0c8024a"/>
    <ds:schemaRef ds:uri="c2a121c6-94b7-4d58-84be-104b400a7a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F9CE306-DEE6-4914-94F8-E0FA5EC10FE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F5B76A4-25B1-41CD-82FA-2547E4902EC0}">
  <ds:schemaRefs>
    <ds:schemaRef ds:uri="http://schemas.openxmlformats.org/package/2006/metadata/core-properties"/>
    <ds:schemaRef ds:uri="c2a121c6-94b7-4d58-84be-104b400a7aae"/>
    <ds:schemaRef ds:uri="http://www.w3.org/XML/1998/namespace"/>
    <ds:schemaRef ds:uri="http://schemas.microsoft.com/office/infopath/2007/PartnerControls"/>
    <ds:schemaRef ds:uri="http://purl.org/dc/dcmitype/"/>
    <ds:schemaRef ds:uri="http://purl.org/dc/terms/"/>
    <ds:schemaRef ds:uri="http://purl.org/dc/elements/1.1/"/>
    <ds:schemaRef ds:uri="http://schemas.microsoft.com/office/2006/metadata/properties"/>
    <ds:schemaRef ds:uri="http://schemas.microsoft.com/office/2006/documentManagement/types"/>
    <ds:schemaRef ds:uri="889b5d77-561b-4745-9149-1638f0c8024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12491</TotalTime>
  <Words>410</Words>
  <Application>Microsoft Macintosh PowerPoint</Application>
  <PresentationFormat>Širokoúhlá obrazovka</PresentationFormat>
  <Paragraphs>24</Paragraphs>
  <Slides>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Roboto</vt:lpstr>
      <vt:lpstr>Meta</vt:lpstr>
      <vt:lpstr>Rodič, PPP, škola: specifika práce s klienty z Ukrajiny </vt:lpstr>
      <vt:lpstr>Prezentace aplikace PowerPoint</vt:lpstr>
      <vt:lpstr>Role PPP v procesu začleňování vícejazyčných rodin </vt:lpstr>
      <vt:lpstr>Co může PPP udělat… </vt:lpstr>
      <vt:lpstr>Prezentace aplikace PowerPoint</vt:lpstr>
      <vt:lpstr>Děkujeme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Uživatel Microsoft Office</dc:creator>
  <cp:lastModifiedBy>Alexandra Zachvatošin</cp:lastModifiedBy>
  <cp:revision>80</cp:revision>
  <dcterms:created xsi:type="dcterms:W3CDTF">2019-05-10T11:45:24Z</dcterms:created>
  <dcterms:modified xsi:type="dcterms:W3CDTF">2024-09-26T18:03:23Z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0x0101009F736B4675EEC344B61253627766E4A5</vt:lpwstr>
  </property>
  <property fmtid="{D5CDD505-2E9C-101B-9397-08002B2CF9AE}" pid="3" name="_dlc_DocIdItemGuid">
    <vt:lpwstr>2c27473d-e3bd-42eb-8eb6-495bd134af74</vt:lpwstr>
  </property>
  <property fmtid="{D5CDD505-2E9C-101B-9397-08002B2CF9AE}" pid="4" name="MediaServiceImageTags">
    <vt:lpwstr/>
  </property>
</Properties>
</file>